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6" r:id="rId3"/>
    <p:sldId id="280" r:id="rId4"/>
    <p:sldId id="281" r:id="rId5"/>
    <p:sldId id="277" r:id="rId6"/>
    <p:sldId id="279" r:id="rId7"/>
    <p:sldId id="283" r:id="rId8"/>
    <p:sldId id="284" r:id="rId9"/>
    <p:sldId id="285" r:id="rId10"/>
    <p:sldId id="286" r:id="rId11"/>
    <p:sldId id="287" r:id="rId12"/>
    <p:sldId id="288" r:id="rId13"/>
    <p:sldId id="289" r:id="rId14"/>
    <p:sldId id="257" r:id="rId15"/>
    <p:sldId id="292" r:id="rId16"/>
    <p:sldId id="258" r:id="rId17"/>
    <p:sldId id="259" r:id="rId18"/>
    <p:sldId id="293" r:id="rId19"/>
    <p:sldId id="294" r:id="rId20"/>
    <p:sldId id="295" r:id="rId21"/>
    <p:sldId id="296" r:id="rId22"/>
    <p:sldId id="260" r:id="rId23"/>
    <p:sldId id="261" r:id="rId24"/>
    <p:sldId id="262" r:id="rId25"/>
    <p:sldId id="267" r:id="rId26"/>
    <p:sldId id="268" r:id="rId27"/>
    <p:sldId id="269" r:id="rId28"/>
    <p:sldId id="270" r:id="rId29"/>
    <p:sldId id="271" r:id="rId30"/>
    <p:sldId id="272" r:id="rId31"/>
    <p:sldId id="273" r:id="rId32"/>
    <p:sldId id="274" r:id="rId33"/>
    <p:sldId id="297" r:id="rId34"/>
    <p:sldId id="298" r:id="rId35"/>
    <p:sldId id="299" r:id="rId36"/>
    <p:sldId id="300" r:id="rId37"/>
    <p:sldId id="275" r:id="rId38"/>
    <p:sldId id="301" r:id="rId39"/>
    <p:sldId id="290" r:id="rId40"/>
    <p:sldId id="29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02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1AF86-0467-40BF-A7A7-196ECCF0AA42}" type="datetimeFigureOut">
              <a:rPr lang="tr-TR" smtClean="0"/>
              <a:pPr/>
              <a:t>14.09.2020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B15C8-B3BB-4FB5-B3EE-9D3C8C20B3D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EB15C8-B3BB-4FB5-B3EE-9D3C8C20B3D0}" type="slidenum">
              <a:rPr lang="tr-TR" smtClean="0"/>
              <a:pPr/>
              <a:t>16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EB15C8-B3BB-4FB5-B3EE-9D3C8C20B3D0}" type="slidenum">
              <a:rPr lang="tr-TR" smtClean="0"/>
              <a:pPr/>
              <a:t>24</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EB15C8-B3BB-4FB5-B3EE-9D3C8C20B3D0}" type="slidenum">
              <a:rPr lang="tr-TR" smtClean="0"/>
              <a:pPr/>
              <a:t>35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DF421AD-BC6C-4B72-8764-D61F5988E93C}" type="datetimeFigureOut">
              <a:rPr lang="tr-TR" smtClean="0"/>
              <a:pPr/>
              <a:t>14.09.2020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5B9D3C-C9CF-4D55-B317-A0C56F98BC1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421AD-BC6C-4B72-8764-D61F5988E93C}" type="datetimeFigureOut">
              <a:rPr lang="tr-TR" smtClean="0"/>
              <a:pPr/>
              <a:t>14.09.2020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B9D3C-C9CF-4D55-B317-A0C56F98BC1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hitozanonurilgenal.meb.k12.tr/icerikler/canli-ders-takipleri_9884273.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solidFill>
                  <a:srgbClr val="FF0000"/>
                </a:solidFill>
              </a:rPr>
              <a:t>2020-2021 Eğitim Öğretim Yılı  </a:t>
            </a:r>
            <a:br>
              <a:rPr lang="tr-TR" b="1" dirty="0" smtClean="0">
                <a:solidFill>
                  <a:srgbClr val="FF0000"/>
                </a:solidFill>
              </a:rPr>
            </a:br>
            <a:r>
              <a:rPr lang="tr-TR" b="1" dirty="0" smtClean="0">
                <a:solidFill>
                  <a:srgbClr val="FF0000"/>
                </a:solidFill>
              </a:rPr>
              <a:t>9. Sınıf Uyum Programı Sunumu</a:t>
            </a:r>
            <a:endParaRPr lang="tr-T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Resim Sınıfı </a:t>
            </a:r>
            <a:endParaRPr lang="tr-TR" dirty="0">
              <a:solidFill>
                <a:srgbClr val="FF0000"/>
              </a:solidFill>
            </a:endParaRPr>
          </a:p>
        </p:txBody>
      </p:sp>
      <p:pic>
        <p:nvPicPr>
          <p:cNvPr id="10242" name="Picture 2" descr="C:\Users\brkbe\Desktop\k_21144040__nco1205.jpg"/>
          <p:cNvPicPr>
            <a:picLocks noGrp="1" noChangeAspect="1" noChangeArrowheads="1"/>
          </p:cNvPicPr>
          <p:nvPr>
            <p:ph idx="1"/>
          </p:nvPr>
        </p:nvPicPr>
        <p:blipFill>
          <a:blip r:embed="rId2" cstate="print"/>
          <a:srcRect/>
          <a:stretch>
            <a:fillRect/>
          </a:stretch>
        </p:blipFill>
        <p:spPr bwMode="auto">
          <a:xfrm>
            <a:off x="971600" y="1628800"/>
            <a:ext cx="7488832" cy="41764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Biyoloji-kimya Laboratuarı</a:t>
            </a:r>
            <a:endParaRPr lang="tr-TR" dirty="0">
              <a:solidFill>
                <a:srgbClr val="FF0000"/>
              </a:solidFill>
            </a:endParaRPr>
          </a:p>
        </p:txBody>
      </p:sp>
      <p:pic>
        <p:nvPicPr>
          <p:cNvPr id="11266" name="Picture 2" descr="C:\Users\brkbe\Desktop\k_15174659_07014522_img_0068.jpg"/>
          <p:cNvPicPr>
            <a:picLocks noGrp="1" noChangeAspect="1" noChangeArrowheads="1"/>
          </p:cNvPicPr>
          <p:nvPr>
            <p:ph idx="1"/>
          </p:nvPr>
        </p:nvPicPr>
        <p:blipFill>
          <a:blip r:embed="rId2" cstate="print"/>
          <a:srcRect/>
          <a:stretch>
            <a:fillRect/>
          </a:stretch>
        </p:blipFill>
        <p:spPr bwMode="auto">
          <a:xfrm>
            <a:off x="611560" y="2060848"/>
            <a:ext cx="7560840" cy="36724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Fizik Laboratuarı </a:t>
            </a:r>
            <a:endParaRPr lang="tr-TR" dirty="0">
              <a:solidFill>
                <a:srgbClr val="FF0000"/>
              </a:solidFill>
            </a:endParaRPr>
          </a:p>
        </p:txBody>
      </p:sp>
      <p:pic>
        <p:nvPicPr>
          <p:cNvPr id="12290" name="Picture 2" descr="C:\Users\brkbe\Desktop\k_15174228_07013955_img_0072.jpg"/>
          <p:cNvPicPr>
            <a:picLocks noGrp="1" noChangeAspect="1" noChangeArrowheads="1"/>
          </p:cNvPicPr>
          <p:nvPr>
            <p:ph idx="1"/>
          </p:nvPr>
        </p:nvPicPr>
        <p:blipFill>
          <a:blip r:embed="rId2" cstate="print"/>
          <a:srcRect/>
          <a:stretch>
            <a:fillRect/>
          </a:stretch>
        </p:blipFill>
        <p:spPr bwMode="auto">
          <a:xfrm>
            <a:off x="1187624" y="2060848"/>
            <a:ext cx="6696744" cy="43924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Spor Salonu </a:t>
            </a:r>
            <a:endParaRPr lang="tr-TR" dirty="0">
              <a:solidFill>
                <a:srgbClr val="FF0000"/>
              </a:solidFill>
            </a:endParaRPr>
          </a:p>
        </p:txBody>
      </p:sp>
      <p:pic>
        <p:nvPicPr>
          <p:cNvPr id="13314" name="Picture 2" descr="C:\Users\brkbe\Desktop\k_15173623_07021932_img_0033.jpg"/>
          <p:cNvPicPr>
            <a:picLocks noGrp="1" noChangeAspect="1" noChangeArrowheads="1"/>
          </p:cNvPicPr>
          <p:nvPr>
            <p:ph idx="1"/>
          </p:nvPr>
        </p:nvPicPr>
        <p:blipFill>
          <a:blip r:embed="rId2" cstate="print"/>
          <a:srcRect/>
          <a:stretch>
            <a:fillRect/>
          </a:stretch>
        </p:blipFill>
        <p:spPr bwMode="auto">
          <a:xfrm>
            <a:off x="755576" y="1988840"/>
            <a:ext cx="7416824" cy="41044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556792"/>
            <a:ext cx="8291264" cy="4569371"/>
          </a:xfrm>
        </p:spPr>
        <p:txBody>
          <a:bodyPr/>
          <a:lstStyle/>
          <a:p>
            <a:pPr>
              <a:lnSpc>
                <a:spcPct val="150000"/>
              </a:lnSpc>
            </a:pPr>
            <a:r>
              <a:rPr lang="tr-TR" dirty="0" smtClean="0"/>
              <a:t>Orta öğretim (lise)çocukluktan yetişkinliğe doğru yol alınan, duygu ve düşüncelerin çok hızlı </a:t>
            </a:r>
            <a:r>
              <a:rPr lang="tr-TR" dirty="0" smtClean="0"/>
              <a:t>değişip,  </a:t>
            </a:r>
            <a:r>
              <a:rPr lang="tr-TR" dirty="0" smtClean="0"/>
              <a:t>geliştiği zaman dilimidir.  Bu zamanı iyi ve bilinçli bir şekilde atlatan kişiler tüm yaşamları boyunca avantajlı olurlar. </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196752"/>
            <a:ext cx="8147248" cy="4929411"/>
          </a:xfrm>
        </p:spPr>
        <p:txBody>
          <a:bodyPr>
            <a:normAutofit lnSpcReduction="10000"/>
          </a:bodyPr>
          <a:lstStyle/>
          <a:p>
            <a:pPr>
              <a:lnSpc>
                <a:spcPct val="150000"/>
              </a:lnSpc>
            </a:pPr>
            <a:r>
              <a:rPr lang="tr-TR" b="1" dirty="0" smtClean="0">
                <a:solidFill>
                  <a:srgbClr val="FF0000"/>
                </a:solidFill>
              </a:rPr>
              <a:t>Süreci iyi değerlendirmek için</a:t>
            </a:r>
            <a:r>
              <a:rPr lang="tr-TR" dirty="0" smtClean="0"/>
              <a:t>; öğrenci olarak görevlerimiz nelerdir, bizden beklenilen görev ve sorumluluklar nelerdir, bulunduğumuz kademenin sınıf geçme işlemleri, okul kuralları ve diğer yönetmelikleri nelerdir? Bunları doğru bir şekilde öğrenmek yararımıza olacaktır.    </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Lise eğitimi zorunlu eğitim kapsamındadır. </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Örgün eğitim ya da açık öğretim olarak devam edilmesi gerekmektedir. </a:t>
            </a:r>
          </a:p>
          <a:p>
            <a:r>
              <a:rPr lang="tr-TR" dirty="0" smtClean="0"/>
              <a:t>Lise eğitiminde sınıf tekrarına kalma vardır. </a:t>
            </a:r>
            <a:r>
              <a:rPr lang="tr-TR" dirty="0" smtClean="0">
                <a:solidFill>
                  <a:srgbClr val="FF0000"/>
                </a:solidFill>
              </a:rPr>
              <a:t>Örgün eğitimde  2 yıl üst üste sınıf tekrarına kalan kişinin okulla ilişiği kesilir ve açık öğretim lisesine gitmek durumunda kalınır. </a:t>
            </a:r>
            <a:r>
              <a:rPr lang="tr-TR" dirty="0" smtClean="0">
                <a:solidFill>
                  <a:srgbClr val="FF0000"/>
                </a:solidFill>
              </a:rPr>
              <a:t> </a:t>
            </a:r>
            <a:r>
              <a:rPr lang="tr-TR" dirty="0" smtClean="0"/>
              <a:t>Bu </a:t>
            </a:r>
            <a:r>
              <a:rPr lang="tr-TR" dirty="0" smtClean="0"/>
              <a:t>durumu yaşamamak için baştan çalışma disiplini oluşturarak düzenli ve verimli çalışma alışkanlığı edinmek gereklidir.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Sınıf tekrarına kalma nedeni </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Yapılan bir araştırmada 9. Sınıf öğrencilerinin sınıf tekrarına kalmalarına neden olan en büyük etken</a:t>
            </a:r>
            <a:r>
              <a:rPr lang="tr-TR" dirty="0"/>
              <a:t>;</a:t>
            </a:r>
            <a:r>
              <a:rPr lang="tr-TR" dirty="0" smtClean="0"/>
              <a:t> </a:t>
            </a:r>
            <a:r>
              <a:rPr lang="tr-TR" dirty="0" smtClean="0">
                <a:solidFill>
                  <a:srgbClr val="FF0000"/>
                </a:solidFill>
              </a:rPr>
              <a:t>Ders çalışma alışkanlıklarının olmaması (%59) olarak tespit edilmiştir.</a:t>
            </a:r>
          </a:p>
          <a:p>
            <a:r>
              <a:rPr lang="tr-TR" dirty="0" smtClean="0"/>
              <a:t>Bu durum </a:t>
            </a:r>
            <a:r>
              <a:rPr lang="tr-TR" dirty="0" smtClean="0"/>
              <a:t> </a:t>
            </a:r>
            <a:r>
              <a:rPr lang="tr-TR" dirty="0" smtClean="0"/>
              <a:t>başarısızlığı beraberinde </a:t>
            </a:r>
            <a:r>
              <a:rPr lang="tr-TR" dirty="0" smtClean="0"/>
              <a:t>getirmekte ve dolayısıyla da sınıf tekrarına ve okul terkine neden olmaktadır.  </a:t>
            </a:r>
          </a:p>
          <a:p>
            <a:r>
              <a:rPr lang="tr-TR" dirty="0" smtClean="0"/>
              <a:t>Araştırma sonucunun da gösterdiği üzere ders çalışma alışkanlığımız mutlaka olmalı…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548680"/>
            <a:ext cx="7920880" cy="1440160"/>
          </a:xfrm>
        </p:spPr>
        <p:txBody>
          <a:bodyPr>
            <a:noAutofit/>
          </a:bodyPr>
          <a:lstStyle/>
          <a:p>
            <a:pPr algn="l">
              <a:buFont typeface="Arial" pitchFamily="34" charset="0"/>
              <a:buChar char="•"/>
            </a:pPr>
            <a:r>
              <a:rPr lang="tr-TR" sz="3600" dirty="0" smtClean="0"/>
              <a:t/>
            </a:r>
            <a:br>
              <a:rPr lang="tr-TR" sz="3600" dirty="0" smtClean="0"/>
            </a:br>
            <a:r>
              <a:rPr lang="tr-TR" sz="3600" dirty="0"/>
              <a:t/>
            </a:r>
            <a:br>
              <a:rPr lang="tr-TR" sz="3600" dirty="0"/>
            </a:br>
            <a:r>
              <a:rPr lang="tr-TR" sz="3600" dirty="0" smtClean="0"/>
              <a:t/>
            </a:r>
            <a:br>
              <a:rPr lang="tr-TR" sz="3600" dirty="0" smtClean="0"/>
            </a:br>
            <a:r>
              <a:rPr lang="tr-TR" sz="3600" dirty="0"/>
              <a:t/>
            </a:r>
            <a:br>
              <a:rPr lang="tr-TR" sz="3600" dirty="0"/>
            </a:br>
            <a:r>
              <a:rPr lang="tr-TR" sz="3600" b="1" dirty="0" smtClean="0">
                <a:solidFill>
                  <a:srgbClr val="FF0000"/>
                </a:solidFill>
              </a:rPr>
              <a:t> </a:t>
            </a:r>
            <a:r>
              <a:rPr lang="tr-TR" sz="3600" dirty="0"/>
              <a:t/>
            </a:r>
            <a:br>
              <a:rPr lang="tr-TR" sz="3600" dirty="0"/>
            </a:br>
            <a:r>
              <a:rPr lang="tr-TR" sz="3600" dirty="0" smtClean="0"/>
              <a:t/>
            </a:r>
            <a:br>
              <a:rPr lang="tr-TR" sz="3600" dirty="0" smtClean="0"/>
            </a:br>
            <a:r>
              <a:rPr lang="tr-TR" sz="3600" dirty="0"/>
              <a:t/>
            </a:r>
            <a:br>
              <a:rPr lang="tr-TR" sz="3600" dirty="0"/>
            </a:br>
            <a:r>
              <a:rPr lang="tr-TR" sz="3600" dirty="0"/>
              <a:t> </a:t>
            </a:r>
            <a:r>
              <a:rPr lang="tr-TR" sz="3600" dirty="0" smtClean="0"/>
              <a:t/>
            </a:r>
            <a:br>
              <a:rPr lang="tr-TR" sz="3600" dirty="0" smtClean="0"/>
            </a:br>
            <a:r>
              <a:rPr lang="tr-TR" sz="3600" dirty="0"/>
              <a:t/>
            </a:r>
            <a:br>
              <a:rPr lang="tr-TR" sz="3600" dirty="0"/>
            </a:br>
            <a:r>
              <a:rPr lang="tr-TR" sz="3600" dirty="0" smtClean="0"/>
              <a:t/>
            </a:r>
            <a:br>
              <a:rPr lang="tr-TR" sz="3600" dirty="0" smtClean="0"/>
            </a:br>
            <a:r>
              <a:rPr lang="tr-TR" sz="3600" b="1" dirty="0" smtClean="0">
                <a:solidFill>
                  <a:srgbClr val="FF0000"/>
                </a:solidFill>
              </a:rPr>
              <a:t>Öğrencilerin </a:t>
            </a:r>
            <a:r>
              <a:rPr lang="tr-TR" sz="3600" b="1" dirty="0">
                <a:solidFill>
                  <a:srgbClr val="FF0000"/>
                </a:solidFill>
              </a:rPr>
              <a:t>uyacakları kurallar ve öğrencilerden beklenen davranışlar </a:t>
            </a:r>
            <a:r>
              <a:rPr lang="tr-TR" sz="3600" dirty="0"/>
              <a:t/>
            </a:r>
            <a:br>
              <a:rPr lang="tr-TR" sz="3600" dirty="0"/>
            </a:br>
            <a:r>
              <a:rPr lang="tr-TR" sz="3600" dirty="0" smtClean="0"/>
              <a:t/>
            </a:r>
            <a:br>
              <a:rPr lang="tr-TR" sz="3600" dirty="0" smtClean="0"/>
            </a:br>
            <a:r>
              <a:rPr lang="tr-TR" sz="3600" dirty="0" smtClean="0"/>
              <a:t>. </a:t>
            </a:r>
            <a:r>
              <a:rPr lang="tr-TR" sz="3200" dirty="0" smtClean="0"/>
              <a:t>Okula </a:t>
            </a:r>
            <a:r>
              <a:rPr lang="tr-TR" sz="3200" dirty="0" smtClean="0"/>
              <a:t>(yüz yüze eğitim başladığında) ve </a:t>
            </a:r>
            <a:r>
              <a:rPr lang="tr-TR" sz="3200" dirty="0"/>
              <a:t>derslere </a:t>
            </a:r>
            <a:r>
              <a:rPr lang="tr-TR" sz="3200" dirty="0" smtClean="0"/>
              <a:t>(şimdilik canlı derslere) düzenli </a:t>
            </a:r>
            <a:r>
              <a:rPr lang="tr-TR" sz="3200" dirty="0"/>
              <a:t>olarak devam etmeleri</a:t>
            </a:r>
            <a:r>
              <a:rPr lang="tr-TR" sz="3200" dirty="0" smtClean="0"/>
              <a:t>,</a:t>
            </a:r>
            <a:r>
              <a:rPr lang="tr-TR" sz="3200" dirty="0"/>
              <a:t/>
            </a:r>
            <a:br>
              <a:rPr lang="tr-TR" sz="3200" dirty="0"/>
            </a:br>
            <a:r>
              <a:rPr lang="tr-TR" sz="3200" dirty="0" smtClean="0"/>
              <a:t>.  </a:t>
            </a:r>
            <a:r>
              <a:rPr lang="tr-TR" sz="3200" dirty="0"/>
              <a:t>Okul ile öğrenci ve velisi arasında imzalanan sözleşmede yer alan kurallara uygun davranmaları,</a:t>
            </a:r>
            <a:br>
              <a:rPr lang="tr-TR" sz="3200" dirty="0"/>
            </a:br>
            <a:r>
              <a:rPr lang="tr-TR" sz="3200" dirty="0" smtClean="0"/>
              <a:t>. </a:t>
            </a:r>
            <a:r>
              <a:rPr lang="tr-TR" sz="3200" dirty="0"/>
              <a:t>İnsana ve insan sağlığına gereken önemi vermeleri,</a:t>
            </a:r>
            <a:r>
              <a:rPr lang="tr-TR" sz="3600" dirty="0"/>
              <a:t/>
            </a:r>
            <a:br>
              <a:rPr lang="tr-TR" sz="3600" dirty="0"/>
            </a:br>
            <a:r>
              <a:rPr lang="tr-TR" sz="3600" dirty="0"/>
              <a:t/>
            </a:r>
            <a:br>
              <a:rPr lang="tr-TR" sz="3600" dirty="0"/>
            </a:br>
            <a:endParaRPr lang="tr-TR" sz="36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980728"/>
            <a:ext cx="8075240" cy="5145435"/>
          </a:xfrm>
        </p:spPr>
        <p:txBody>
          <a:bodyPr>
            <a:normAutofit/>
          </a:bodyPr>
          <a:lstStyle/>
          <a:p>
            <a:pPr>
              <a:buFont typeface="Arial" charset="0"/>
              <a:buChar char="•"/>
            </a:pPr>
            <a:r>
              <a:rPr lang="tr-TR" dirty="0" smtClean="0"/>
              <a:t>Yanlış </a:t>
            </a:r>
            <a:r>
              <a:rPr lang="tr-TR" dirty="0"/>
              <a:t>algı oluşturabilecek tutum ve davranışlardan kaçınmaları, genel ahlak ve adaba uygun </a:t>
            </a:r>
            <a:r>
              <a:rPr lang="tr-TR" dirty="0" smtClean="0"/>
              <a:t>davranmaları,</a:t>
            </a:r>
          </a:p>
          <a:p>
            <a:pPr>
              <a:buFont typeface="Arial" charset="0"/>
              <a:buChar char="•"/>
            </a:pPr>
            <a:r>
              <a:rPr lang="tr-TR" dirty="0" smtClean="0"/>
              <a:t>Okulu </a:t>
            </a:r>
            <a:r>
              <a:rPr lang="tr-TR" dirty="0"/>
              <a:t>benimsemeleri, öğretmenlerine saygı göstermeleri ve okul </a:t>
            </a:r>
            <a:r>
              <a:rPr lang="tr-TR" dirty="0" smtClean="0"/>
              <a:t>kurallarına uymaları</a:t>
            </a:r>
          </a:p>
          <a:p>
            <a:r>
              <a:rPr lang="tr-TR" dirty="0"/>
              <a:t>Bilişim araçlarını ve sosyal medyayı kişisel, toplumsal ve eğitsel yararlar doğrultusunda </a:t>
            </a:r>
            <a:r>
              <a:rPr lang="tr-TR" dirty="0" smtClean="0"/>
              <a:t>kullanmaları beklenir.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Okulumuza Hoş Geldiniz…</a:t>
            </a:r>
            <a:endParaRPr lang="tr-TR" b="1" dirty="0">
              <a:solidFill>
                <a:srgbClr val="FF0000"/>
              </a:solidFill>
            </a:endParaRPr>
          </a:p>
        </p:txBody>
      </p:sp>
      <p:sp>
        <p:nvSpPr>
          <p:cNvPr id="3" name="2 İçerik Yer Tutucusu"/>
          <p:cNvSpPr>
            <a:spLocks noGrp="1"/>
          </p:cNvSpPr>
          <p:nvPr>
            <p:ph idx="1"/>
          </p:nvPr>
        </p:nvSpPr>
        <p:spPr/>
        <p:txBody>
          <a:bodyPr/>
          <a:lstStyle/>
          <a:p>
            <a:endParaRPr lang="tr-TR" dirty="0"/>
          </a:p>
        </p:txBody>
      </p:sp>
      <p:pic>
        <p:nvPicPr>
          <p:cNvPr id="1026" name="Picture 2" descr="C:\Users\brkbe\Desktop\k_09155422_okul.jpg"/>
          <p:cNvPicPr>
            <a:picLocks noChangeAspect="1" noChangeArrowheads="1"/>
          </p:cNvPicPr>
          <p:nvPr/>
        </p:nvPicPr>
        <p:blipFill>
          <a:blip r:embed="rId2" cstate="print"/>
          <a:srcRect/>
          <a:stretch>
            <a:fillRect/>
          </a:stretch>
        </p:blipFill>
        <p:spPr bwMode="auto">
          <a:xfrm>
            <a:off x="539552" y="1412776"/>
            <a:ext cx="7776863" cy="475252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24744"/>
            <a:ext cx="8363272" cy="5001419"/>
          </a:xfrm>
        </p:spPr>
        <p:txBody>
          <a:bodyPr>
            <a:normAutofit fontScale="85000" lnSpcReduction="10000"/>
          </a:bodyPr>
          <a:lstStyle/>
          <a:p>
            <a:r>
              <a:rPr lang="tr-TR" dirty="0">
                <a:solidFill>
                  <a:srgbClr val="FF0000"/>
                </a:solidFill>
              </a:rPr>
              <a:t>Cep telefonları, öğretmenler kurulunda alınan karar gereği dersin akışını bozucu davranışları engellemek için </a:t>
            </a:r>
            <a:r>
              <a:rPr lang="tr-TR" dirty="0" err="1">
                <a:solidFill>
                  <a:srgbClr val="FF0000"/>
                </a:solidFill>
              </a:rPr>
              <a:t>tedbiren</a:t>
            </a:r>
            <a:r>
              <a:rPr lang="tr-TR" dirty="0">
                <a:solidFill>
                  <a:srgbClr val="FF0000"/>
                </a:solidFill>
              </a:rPr>
              <a:t> toplanacaktır. </a:t>
            </a:r>
            <a:r>
              <a:rPr lang="tr-TR" dirty="0"/>
              <a:t>İlk dersin başlangıcında toplanıp muhafaza altına alınan telefonlar, son ders bitiminde teslim edilecektir. Kurala aykırı hareket eden öğrencinin velisi okula çağrılır ve konu hakkında idari işlem yapılır</a:t>
            </a:r>
            <a:r>
              <a:rPr lang="tr-TR" dirty="0" smtClean="0"/>
              <a:t>.</a:t>
            </a:r>
          </a:p>
          <a:p>
            <a:endParaRPr lang="tr-TR" dirty="0"/>
          </a:p>
          <a:p>
            <a:r>
              <a:rPr lang="tr-TR" dirty="0" smtClean="0">
                <a:solidFill>
                  <a:srgbClr val="FF0000"/>
                </a:solidFill>
              </a:rPr>
              <a:t>Okul </a:t>
            </a:r>
            <a:r>
              <a:rPr lang="tr-TR" dirty="0">
                <a:solidFill>
                  <a:srgbClr val="FF0000"/>
                </a:solidFill>
              </a:rPr>
              <a:t>kıyafetiyle okula gelmek zorunludur</a:t>
            </a:r>
            <a:r>
              <a:rPr lang="tr-TR" dirty="0"/>
              <a:t>. Makyaj, kolye, küpe, </a:t>
            </a:r>
            <a:r>
              <a:rPr lang="tr-TR" dirty="0" err="1"/>
              <a:t>pirsing</a:t>
            </a:r>
            <a:r>
              <a:rPr lang="tr-TR" dirty="0"/>
              <a:t> vb. okul ortamında yasaktır. Ayrıca erkek öğrenciler düzenli saç ve sakal tıraşı olmalıdır</a:t>
            </a:r>
            <a:r>
              <a:rPr lang="tr-TR" dirty="0" smtClean="0"/>
              <a:t>.</a:t>
            </a:r>
          </a:p>
          <a:p>
            <a:r>
              <a:rPr lang="tr-TR" dirty="0" smtClean="0"/>
              <a:t> </a:t>
            </a:r>
            <a:r>
              <a:rPr lang="tr-TR" dirty="0"/>
              <a:t>Uyarılara rağmen kılık kıyafet kurallarına uymayan öğrenciler hakkında işlem yapılır.  </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Devam-devamsızlık</a:t>
            </a:r>
            <a:br>
              <a:rPr lang="tr-TR" dirty="0" smtClean="0">
                <a:solidFill>
                  <a:srgbClr val="FF0000"/>
                </a:solidFill>
              </a:rPr>
            </a:br>
            <a:endParaRPr lang="tr-TR" dirty="0"/>
          </a:p>
        </p:txBody>
      </p:sp>
      <p:sp>
        <p:nvSpPr>
          <p:cNvPr id="3" name="2 İçerik Yer Tutucusu"/>
          <p:cNvSpPr>
            <a:spLocks noGrp="1"/>
          </p:cNvSpPr>
          <p:nvPr>
            <p:ph idx="1"/>
          </p:nvPr>
        </p:nvSpPr>
        <p:spPr/>
        <p:txBody>
          <a:bodyPr>
            <a:normAutofit lnSpcReduction="10000"/>
          </a:bodyPr>
          <a:lstStyle/>
          <a:p>
            <a:r>
              <a:rPr lang="tr-TR" dirty="0" err="1" smtClean="0">
                <a:solidFill>
                  <a:srgbClr val="FF0000"/>
                </a:solidFill>
              </a:rPr>
              <a:t>Pandemi</a:t>
            </a:r>
            <a:r>
              <a:rPr lang="tr-TR" dirty="0" smtClean="0">
                <a:solidFill>
                  <a:srgbClr val="FF0000"/>
                </a:solidFill>
              </a:rPr>
              <a:t>  </a:t>
            </a:r>
            <a:r>
              <a:rPr lang="tr-TR" dirty="0" smtClean="0">
                <a:solidFill>
                  <a:srgbClr val="FF0000"/>
                </a:solidFill>
              </a:rPr>
              <a:t>süreci dışındaki uygulama şekli aşağıdaki </a:t>
            </a:r>
            <a:r>
              <a:rPr lang="tr-TR" dirty="0" smtClean="0">
                <a:solidFill>
                  <a:srgbClr val="FF0000"/>
                </a:solidFill>
              </a:rPr>
              <a:t>şekildedir.</a:t>
            </a:r>
            <a:endParaRPr lang="tr-TR" dirty="0" smtClean="0"/>
          </a:p>
          <a:p>
            <a:r>
              <a:rPr lang="tr-TR" dirty="0" smtClean="0"/>
              <a:t>Devamsızlık </a:t>
            </a:r>
            <a:r>
              <a:rPr lang="tr-TR" dirty="0"/>
              <a:t>süresi özürsüz 10 günü, toplamda 30 günü </a:t>
            </a:r>
            <a:r>
              <a:rPr lang="tr-TR" dirty="0" smtClean="0"/>
              <a:t>(veli izni ve rapor hakkı) aşan </a:t>
            </a:r>
            <a:r>
              <a:rPr lang="tr-TR" dirty="0"/>
              <a:t>öğrenciler, </a:t>
            </a:r>
            <a:r>
              <a:rPr lang="tr-TR" dirty="0">
                <a:solidFill>
                  <a:srgbClr val="FF0000"/>
                </a:solidFill>
              </a:rPr>
              <a:t>ders puanları ne olursa olsun başarısız sayılır </a:t>
            </a:r>
            <a:r>
              <a:rPr lang="tr-TR" dirty="0" smtClean="0">
                <a:solidFill>
                  <a:srgbClr val="FF0000"/>
                </a:solidFill>
              </a:rPr>
              <a:t>ve sınıfta </a:t>
            </a:r>
            <a:r>
              <a:rPr lang="tr-TR" dirty="0" smtClean="0">
                <a:solidFill>
                  <a:srgbClr val="FF0000"/>
                </a:solidFill>
              </a:rPr>
              <a:t>kalır</a:t>
            </a:r>
            <a:r>
              <a:rPr lang="tr-TR" dirty="0" smtClean="0">
                <a:solidFill>
                  <a:srgbClr val="FF0000"/>
                </a:solidFill>
              </a:rPr>
              <a:t>.</a:t>
            </a:r>
          </a:p>
          <a:p>
            <a:r>
              <a:rPr lang="tr-TR" dirty="0" smtClean="0"/>
              <a:t>Geç </a:t>
            </a:r>
            <a:r>
              <a:rPr lang="tr-TR" dirty="0"/>
              <a:t>kalma yarım gün devamsızlıktan sayılır. </a:t>
            </a:r>
            <a:endParaRPr lang="tr-TR" dirty="0" smtClean="0"/>
          </a:p>
          <a:p>
            <a:r>
              <a:rPr lang="tr-TR" b="1" dirty="0" smtClean="0"/>
              <a:t>5 </a:t>
            </a:r>
            <a:r>
              <a:rPr lang="tr-TR" b="1" dirty="0" smtClean="0"/>
              <a:t>gün </a:t>
            </a:r>
            <a:r>
              <a:rPr lang="tr-TR" b="1" dirty="0" smtClean="0"/>
              <a:t>den fazla özürsüz devamsızlığı olan öğrenci, teşekkür – takdir belgesi alamaz.</a:t>
            </a:r>
            <a:endParaRPr lang="tr-T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smtClean="0">
                <a:solidFill>
                  <a:srgbClr val="FF0000"/>
                </a:solidFill>
              </a:rPr>
              <a:t>Sınıf Geçme Kuralları </a:t>
            </a:r>
            <a:endParaRPr lang="tr-TR" dirty="0">
              <a:solidFill>
                <a:srgbClr val="FF0000"/>
              </a:solidFill>
            </a:endParaRPr>
          </a:p>
        </p:txBody>
      </p:sp>
      <p:sp>
        <p:nvSpPr>
          <p:cNvPr id="3" name="2 İçerik Yer Tutucusu"/>
          <p:cNvSpPr>
            <a:spLocks noGrp="1"/>
          </p:cNvSpPr>
          <p:nvPr>
            <p:ph idx="1"/>
          </p:nvPr>
        </p:nvSpPr>
        <p:spPr/>
        <p:txBody>
          <a:bodyPr>
            <a:normAutofit fontScale="85000" lnSpcReduction="10000"/>
          </a:bodyPr>
          <a:lstStyle/>
          <a:p>
            <a:r>
              <a:rPr lang="tr-TR" b="1" dirty="0"/>
              <a:t>Kimler doğrudan sınıf geçer?</a:t>
            </a:r>
            <a:endParaRPr lang="tr-TR" dirty="0"/>
          </a:p>
          <a:p>
            <a:r>
              <a:rPr lang="tr-TR" dirty="0"/>
              <a:t>(1) </a:t>
            </a:r>
            <a:r>
              <a:rPr lang="tr-TR" b="1" dirty="0"/>
              <a:t> </a:t>
            </a:r>
            <a:r>
              <a:rPr lang="tr-TR" dirty="0"/>
              <a:t> Ders yılı sonunda her bir dersten iki dönem puanı bulunmak kaydıyla;</a:t>
            </a:r>
          </a:p>
          <a:p>
            <a:r>
              <a:rPr lang="tr-TR" dirty="0"/>
              <a:t>a</a:t>
            </a:r>
            <a:r>
              <a:rPr lang="tr-TR" dirty="0">
                <a:solidFill>
                  <a:srgbClr val="FF0000"/>
                </a:solidFill>
              </a:rPr>
              <a:t>) Tüm derslerden başarılı olan,</a:t>
            </a:r>
          </a:p>
          <a:p>
            <a:r>
              <a:rPr lang="tr-TR" dirty="0"/>
              <a:t>b) Başarısız dersi/dersleri olanlardan, </a:t>
            </a:r>
            <a:r>
              <a:rPr lang="tr-TR" dirty="0">
                <a:solidFill>
                  <a:srgbClr val="FF0000"/>
                </a:solidFill>
              </a:rPr>
              <a:t>yılsonu başarı puanı en az 50 olan öğrenciler doğrudan sınıf geçer.</a:t>
            </a:r>
          </a:p>
          <a:p>
            <a:r>
              <a:rPr lang="tr-TR" dirty="0"/>
              <a:t>(2)  Birinci fıkradaki şartları taşımakla birlikte yılsonu başarı puanıyla başarılı sayılamayacak derslerden başarısız olan öğrenciler, o dersten/derslerden sorumlu geçer (</a:t>
            </a:r>
            <a:r>
              <a:rPr lang="tr-TR" b="1" dirty="0"/>
              <a:t>Baraj dersin zayıf ise baraj dersi sorumlu </a:t>
            </a:r>
            <a:r>
              <a:rPr lang="tr-TR" b="1" dirty="0" smtClean="0"/>
              <a:t>geçersin</a:t>
            </a:r>
            <a:r>
              <a:rPr lang="tr-TR" dirty="0" smtClean="0"/>
              <a:t>) Türk Dili Ve Edebiyatı </a:t>
            </a:r>
            <a:r>
              <a:rPr lang="tr-TR" dirty="0" smtClean="0"/>
              <a:t>baraj </a:t>
            </a:r>
            <a:r>
              <a:rPr lang="tr-TR" dirty="0" smtClean="0"/>
              <a:t>derstir.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Sorumlu olarak sınıf geçme nedir? </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Ders </a:t>
            </a:r>
            <a:r>
              <a:rPr lang="tr-TR" dirty="0"/>
              <a:t>yılı sonunda her bir dersten iki dönem puanı bulunmak kaydıyla doğrudan sınıfını geçemeyen öğrencilerden; bir sınıfta başarısız ders sayısı </a:t>
            </a:r>
            <a:r>
              <a:rPr lang="tr-TR" b="1" dirty="0"/>
              <a:t>en fazla 3 ders olanlar sorumlu</a:t>
            </a:r>
            <a:r>
              <a:rPr lang="tr-TR" dirty="0"/>
              <a:t> olarak sınıflarını geçer</a:t>
            </a:r>
            <a:r>
              <a:rPr lang="tr-TR" dirty="0" smtClean="0"/>
              <a:t>.  </a:t>
            </a:r>
            <a:r>
              <a:rPr lang="tr-TR" dirty="0"/>
              <a:t>Ancak alt sınıflar da dâhil toplam 6 dersten fazla başarısız dersi bulunanlar sınıf tekrar eder.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1431032"/>
          </a:xfrm>
        </p:spPr>
        <p:txBody>
          <a:bodyPr>
            <a:normAutofit fontScale="90000"/>
          </a:bodyPr>
          <a:lstStyle/>
          <a:p>
            <a:r>
              <a:rPr lang="tr-TR" b="1" dirty="0" smtClean="0"/>
              <a:t/>
            </a:r>
            <a:br>
              <a:rPr lang="tr-TR" b="1" dirty="0" smtClean="0"/>
            </a:br>
            <a:r>
              <a:rPr lang="tr-TR" b="1" dirty="0" smtClean="0">
                <a:solidFill>
                  <a:srgbClr val="FF0000"/>
                </a:solidFill>
              </a:rPr>
              <a:t>Sorumluluk sınavları ne zaman yapılır?</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a:lnSpc>
                <a:spcPct val="150000"/>
              </a:lnSpc>
            </a:pPr>
            <a:r>
              <a:rPr lang="tr-TR" dirty="0"/>
              <a:t> </a:t>
            </a:r>
            <a:r>
              <a:rPr lang="tr-TR" dirty="0" smtClean="0"/>
              <a:t>Sorumluluk </a:t>
            </a:r>
            <a:r>
              <a:rPr lang="tr-TR" dirty="0"/>
              <a:t>sınavları, ders yılı içerisinde yapılan yazılı ve/veya uygulamalı sınav esaslarına göre birinci dönemin ilk haftası, ikinci dönemin ilk haftası ile </a:t>
            </a:r>
            <a:r>
              <a:rPr lang="tr-TR" dirty="0" smtClean="0"/>
              <a:t>haziran </a:t>
            </a:r>
            <a:r>
              <a:rPr lang="tr-TR" dirty="0" smtClean="0"/>
              <a:t>ayı sonunda </a:t>
            </a:r>
            <a:r>
              <a:rPr lang="tr-TR" dirty="0" smtClean="0"/>
              <a:t>yapılır.</a:t>
            </a:r>
            <a:endParaRPr lang="tr-TR" dirty="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Öğrencilerin ödüllendirilmesi</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Örnek </a:t>
            </a:r>
            <a:r>
              <a:rPr lang="tr-TR" dirty="0"/>
              <a:t>davranışların ve başarıların niteliklerine göre ödüllendirilmesinde öğrencilere;</a:t>
            </a:r>
          </a:p>
          <a:p>
            <a:r>
              <a:rPr lang="tr-TR" dirty="0"/>
              <a:t>a) Teşekkür belgesi,</a:t>
            </a:r>
          </a:p>
          <a:p>
            <a:r>
              <a:rPr lang="tr-TR" dirty="0"/>
              <a:t>b) Takdir belgesi,</a:t>
            </a:r>
          </a:p>
          <a:p>
            <a:r>
              <a:rPr lang="tr-TR" dirty="0"/>
              <a:t>c) Onur belgesi,</a:t>
            </a:r>
          </a:p>
          <a:p>
            <a:r>
              <a:rPr lang="tr-TR" dirty="0"/>
              <a:t>ç) Üstün başarı </a:t>
            </a:r>
            <a:r>
              <a:rPr lang="tr-TR" dirty="0" smtClean="0"/>
              <a:t>belgesi verilir.</a:t>
            </a:r>
            <a:endParaRPr lang="tr-TR" dirty="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291264" cy="5505475"/>
          </a:xfrm>
        </p:spPr>
        <p:txBody>
          <a:bodyPr>
            <a:normAutofit fontScale="92500"/>
          </a:bodyPr>
          <a:lstStyle/>
          <a:p>
            <a:r>
              <a:rPr lang="tr-TR" dirty="0"/>
              <a:t>Okul öğrenci ödül ve disiplin kurulu, derslerdeki gayret ve başarılarıyla üstünlük gösteren, özürsüz </a:t>
            </a:r>
            <a:r>
              <a:rPr lang="tr-TR" dirty="0">
                <a:solidFill>
                  <a:srgbClr val="FF0000"/>
                </a:solidFill>
              </a:rPr>
              <a:t>devamsızlık süresi 5 günü geçmeyen, tüm derslerden başarılı olan,</a:t>
            </a:r>
            <a:r>
              <a:rPr lang="tr-TR" dirty="0"/>
              <a:t> dönem puanlarının ağırlıklı ortalaması 70,00 ten aşağı olmayan ve davranış puanı 100 olan öğrencilerden;</a:t>
            </a:r>
          </a:p>
          <a:p>
            <a:r>
              <a:rPr lang="tr-TR" dirty="0"/>
              <a:t>a) </a:t>
            </a:r>
            <a:r>
              <a:rPr lang="tr-TR" dirty="0">
                <a:solidFill>
                  <a:srgbClr val="FF0000"/>
                </a:solidFill>
              </a:rPr>
              <a:t>70,00-84,99 arasındakileri teşekkür belgesi,</a:t>
            </a:r>
          </a:p>
          <a:p>
            <a:r>
              <a:rPr lang="tr-TR" dirty="0"/>
              <a:t>b) </a:t>
            </a:r>
            <a:r>
              <a:rPr lang="tr-TR" dirty="0">
                <a:solidFill>
                  <a:srgbClr val="FF0000"/>
                </a:solidFill>
              </a:rPr>
              <a:t>85,00 ve daha yukarı olanları takdir belgesi,</a:t>
            </a:r>
          </a:p>
          <a:p>
            <a:r>
              <a:rPr lang="tr-TR" dirty="0"/>
              <a:t>c) Ortaöğrenim süresince en az üç öğretim yılının bütün döneminde takdir belgesi alanları üstün başarı </a:t>
            </a:r>
            <a:r>
              <a:rPr lang="tr-TR" dirty="0" smtClean="0"/>
              <a:t>belgesi ile ödüllendirilir.</a:t>
            </a:r>
            <a:endParaRPr lang="tr-TR" dirty="0"/>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Onur belgesi ile ödüllendirme</a:t>
            </a:r>
            <a:r>
              <a:rPr lang="tr-TR" dirty="0" smtClean="0"/>
              <a:t/>
            </a:r>
            <a:br>
              <a:rPr lang="tr-TR" dirty="0" smtClean="0"/>
            </a:br>
            <a:endParaRPr lang="tr-TR" dirty="0"/>
          </a:p>
        </p:txBody>
      </p:sp>
      <p:sp>
        <p:nvSpPr>
          <p:cNvPr id="3" name="2 İçerik Yer Tutucusu"/>
          <p:cNvSpPr>
            <a:spLocks noGrp="1"/>
          </p:cNvSpPr>
          <p:nvPr>
            <p:ph idx="1"/>
          </p:nvPr>
        </p:nvSpPr>
        <p:spPr>
          <a:xfrm>
            <a:off x="323528" y="836712"/>
            <a:ext cx="8352928" cy="6021288"/>
          </a:xfrm>
        </p:spPr>
        <p:txBody>
          <a:bodyPr>
            <a:noAutofit/>
          </a:bodyPr>
          <a:lstStyle/>
          <a:p>
            <a:r>
              <a:rPr lang="tr-TR" sz="2000" b="1" dirty="0" smtClean="0"/>
              <a:t> </a:t>
            </a:r>
            <a:r>
              <a:rPr lang="tr-TR" sz="2000" b="1" dirty="0"/>
              <a:t>Okul öğrenci ödül ve disiplin kurulu puan şartına bağlı kalmadan</a:t>
            </a:r>
            <a:r>
              <a:rPr lang="tr-TR" sz="2000" b="1" dirty="0" smtClean="0"/>
              <a:t>;</a:t>
            </a:r>
            <a:endParaRPr lang="tr-TR" sz="2000" b="1" dirty="0"/>
          </a:p>
          <a:p>
            <a:r>
              <a:rPr lang="tr-TR" sz="2000" dirty="0"/>
              <a:t>a) Türkçeyi doğru, güzel ve etkili kullanarak örnek olmak,</a:t>
            </a:r>
          </a:p>
          <a:p>
            <a:r>
              <a:rPr lang="tr-TR" sz="2000" dirty="0"/>
              <a:t>b) Bilimsel projelerle sosyal etkinliklere katılmak, bu çalışmalarda liderlik yapmak, yapılan etkinliklerde eğitime katkıda bulunmak ve üstün başarı göstermek,</a:t>
            </a:r>
          </a:p>
          <a:p>
            <a:r>
              <a:rPr lang="tr-TR" sz="2000" dirty="0"/>
              <a:t>c) Okul araç-gereç ve donanımlarıyla çevreyi koruma ve gözetmede davranışlarıyla örnek olmak,</a:t>
            </a:r>
          </a:p>
          <a:p>
            <a:r>
              <a:rPr lang="tr-TR" sz="2000" dirty="0"/>
              <a:t>ç) Görgü kurallarına uymada ve insan ilişkilerinde örnek olmak,</a:t>
            </a:r>
          </a:p>
          <a:p>
            <a:r>
              <a:rPr lang="tr-TR" sz="2000" dirty="0"/>
              <a:t>d) Trafik kurallarına uymada örnek davranışlar sergilemek,</a:t>
            </a:r>
          </a:p>
          <a:p>
            <a:r>
              <a:rPr lang="tr-TR" sz="2000" dirty="0"/>
              <a:t>e) Bilişim araçlarını kullanmada iyi örnek olacak davranışlar sergilemek,</a:t>
            </a:r>
          </a:p>
          <a:p>
            <a:r>
              <a:rPr lang="tr-TR" sz="2000" dirty="0"/>
              <a:t>f) Okula ve derslere düzenli olarak gelmek, bu yönde arkadaşlarına iyi örnek olmak,</a:t>
            </a:r>
          </a:p>
          <a:p>
            <a:r>
              <a:rPr lang="tr-TR" sz="2000" dirty="0" smtClean="0"/>
              <a:t>ğ</a:t>
            </a:r>
            <a:r>
              <a:rPr lang="tr-TR" sz="2000" dirty="0"/>
              <a:t>) Alınan sağlık ve güvenlik tedbirlerine uyarak konuyla ilgili örnek </a:t>
            </a:r>
            <a:r>
              <a:rPr lang="tr-TR" sz="2000" dirty="0" smtClean="0"/>
              <a:t>davranışlar sergileme gibi  davranışların  </a:t>
            </a:r>
            <a:r>
              <a:rPr lang="tr-TR" sz="2000" dirty="0" smtClean="0"/>
              <a:t>birkaçını </a:t>
            </a:r>
            <a:r>
              <a:rPr lang="tr-TR" sz="2000" dirty="0" smtClean="0"/>
              <a:t>gösteren davranış puanı indirilmemiş öğrencileri; öğretim yılı içinde herhangi bir ödül alıp almadığına bakılmaksızın öğrenci, öğretmen veya okul yönetiminin teklifi, onur kurulunun uygun görüşü doğrultusunda onur belgesiyle ödüllendirir. </a:t>
            </a:r>
            <a:endParaRPr lang="tr-TR"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Disiplin cezaları</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Öğrencilere</a:t>
            </a:r>
            <a:r>
              <a:rPr lang="tr-TR" dirty="0"/>
              <a:t>, disiplin cezasını gerektiren davranış ve fiillerinin niteliklerine göre;</a:t>
            </a:r>
          </a:p>
          <a:p>
            <a:r>
              <a:rPr lang="tr-TR" dirty="0"/>
              <a:t>a) Kınama,</a:t>
            </a:r>
          </a:p>
          <a:p>
            <a:r>
              <a:rPr lang="tr-TR" dirty="0"/>
              <a:t>b) Okuldan kısa süreli uzaklaştırma,</a:t>
            </a:r>
          </a:p>
          <a:p>
            <a:r>
              <a:rPr lang="tr-TR" dirty="0"/>
              <a:t>c) Okul değiştirme,</a:t>
            </a:r>
          </a:p>
          <a:p>
            <a:r>
              <a:rPr lang="tr-TR" dirty="0"/>
              <a:t>ç) Örgün eğitim dışına çıkarma</a:t>
            </a:r>
          </a:p>
          <a:p>
            <a:r>
              <a:rPr lang="tr-TR" dirty="0"/>
              <a:t>cezalarından biri verilir.</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solidFill>
                  <a:srgbClr val="FF0000"/>
                </a:solidFill>
              </a:rPr>
              <a:t>Kınama cezasını gerektiren davranışlar ve fiiller şunlardır:</a:t>
            </a:r>
          </a:p>
        </p:txBody>
      </p:sp>
      <p:sp>
        <p:nvSpPr>
          <p:cNvPr id="3" name="2 İçerik Yer Tutucusu"/>
          <p:cNvSpPr>
            <a:spLocks noGrp="1"/>
          </p:cNvSpPr>
          <p:nvPr>
            <p:ph idx="1"/>
          </p:nvPr>
        </p:nvSpPr>
        <p:spPr>
          <a:xfrm>
            <a:off x="395536" y="1340768"/>
            <a:ext cx="8291264" cy="5328592"/>
          </a:xfrm>
        </p:spPr>
        <p:txBody>
          <a:bodyPr>
            <a:noAutofit/>
          </a:bodyPr>
          <a:lstStyle/>
          <a:p>
            <a:r>
              <a:rPr lang="tr-TR" sz="2000" dirty="0"/>
              <a:t>a) Okulu, okul eşyasını ve çevresini kirletmek,</a:t>
            </a:r>
          </a:p>
          <a:p>
            <a:r>
              <a:rPr lang="tr-TR" sz="2000" dirty="0"/>
              <a:t>b) Okul yönetimi veya öğretmenler tarafından verilen eğitim ve öğretime ilişkin görevleri yapmamak,</a:t>
            </a:r>
          </a:p>
          <a:p>
            <a:r>
              <a:rPr lang="tr-TR" sz="2000" dirty="0"/>
              <a:t>c) Kılık-kıyafete ilişkin mevzuat hükümlerine uymamak,</a:t>
            </a:r>
          </a:p>
          <a:p>
            <a:r>
              <a:rPr lang="tr-TR" sz="2000" dirty="0"/>
              <a:t>ç) Tütün ve tütün mamullerini bulundurmak veya kullanmak,</a:t>
            </a:r>
          </a:p>
          <a:p>
            <a:r>
              <a:rPr lang="tr-TR" sz="2000" dirty="0"/>
              <a:t>d) Başkasına ait eşyayı izinsiz almak veya kullanmak,</a:t>
            </a:r>
          </a:p>
          <a:p>
            <a:r>
              <a:rPr lang="tr-TR" sz="2000" dirty="0"/>
              <a:t>e) Yalan söylemek,</a:t>
            </a:r>
          </a:p>
          <a:p>
            <a:r>
              <a:rPr lang="tr-TR" sz="2000" dirty="0"/>
              <a:t>f) Okula geldiği hâlde özürsüz eğitim ve öğretim faaliyetlerine, törenlere, sosyal etkinliklere ve okul pansiyonlarında etüde katılmamak, geç katılmak veya bunlardan erken ayrılmak,</a:t>
            </a:r>
          </a:p>
          <a:p>
            <a:r>
              <a:rPr lang="tr-TR" sz="2000" dirty="0"/>
              <a:t>g) Okul kütüphanesi, atölye, </a:t>
            </a:r>
            <a:r>
              <a:rPr lang="tr-TR" sz="2000" dirty="0" err="1"/>
              <a:t>laboratuvar</a:t>
            </a:r>
            <a:r>
              <a:rPr lang="tr-TR" sz="2000" dirty="0"/>
              <a:t>, pansiyon veya diğer bölümlerden aldığı kitap, araç-gereç ve malzemeyi, eksik vermek veya kötü kullanmak,</a:t>
            </a:r>
          </a:p>
          <a:p>
            <a:r>
              <a:rPr lang="tr-TR" sz="2000" dirty="0"/>
              <a:t>ğ) Okul yöneticilerine, öğretmenlerine, çalışanlarına ve arkadaşlarına kaba ve saygısız davranmak,</a:t>
            </a:r>
          </a:p>
          <a:p>
            <a:endParaRPr lang="tr-T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Okulumuzun Bölümleri</a:t>
            </a:r>
            <a:br>
              <a:rPr lang="tr-TR" b="1" dirty="0" smtClean="0">
                <a:solidFill>
                  <a:srgbClr val="FF0000"/>
                </a:solidFill>
              </a:rPr>
            </a:br>
            <a:r>
              <a:rPr lang="tr-TR" dirty="0" smtClean="0">
                <a:solidFill>
                  <a:srgbClr val="FF0000"/>
                </a:solidFill>
              </a:rPr>
              <a:t>Sınıf </a:t>
            </a:r>
            <a:endParaRPr lang="tr-TR" dirty="0">
              <a:solidFill>
                <a:srgbClr val="FF0000"/>
              </a:solidFill>
            </a:endParaRPr>
          </a:p>
        </p:txBody>
      </p:sp>
      <p:pic>
        <p:nvPicPr>
          <p:cNvPr id="3074" name="Picture 2" descr="C:\Users\brkbe\Desktop\k_29152742_20180629_122412.jpg"/>
          <p:cNvPicPr>
            <a:picLocks noGrp="1" noChangeAspect="1" noChangeArrowheads="1"/>
          </p:cNvPicPr>
          <p:nvPr>
            <p:ph idx="1"/>
          </p:nvPr>
        </p:nvPicPr>
        <p:blipFill>
          <a:blip r:embed="rId2" cstate="print"/>
          <a:srcRect/>
          <a:stretch>
            <a:fillRect/>
          </a:stretch>
        </p:blipFill>
        <p:spPr bwMode="auto">
          <a:xfrm>
            <a:off x="755576" y="1739106"/>
            <a:ext cx="7560840" cy="42481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836712"/>
            <a:ext cx="7931224" cy="5289451"/>
          </a:xfrm>
        </p:spPr>
        <p:txBody>
          <a:bodyPr>
            <a:normAutofit fontScale="70000" lnSpcReduction="20000"/>
          </a:bodyPr>
          <a:lstStyle/>
          <a:p>
            <a:r>
              <a:rPr lang="tr-TR" dirty="0" smtClean="0"/>
              <a:t>h) Dersin ve ders dışı eğitim faaliyetlerinin akışını ve düzenini bozacak davranışlarda bulunmak,</a:t>
            </a:r>
          </a:p>
          <a:p>
            <a:r>
              <a:rPr lang="tr-TR" dirty="0" smtClean="0"/>
              <a:t>ı) Kopya çekmek veya çekilmesine yardımcı olmak,</a:t>
            </a:r>
          </a:p>
          <a:p>
            <a:r>
              <a:rPr lang="tr-TR" dirty="0" smtClean="0"/>
              <a:t>i) Yatılı okullarda pansiyona geç gelmek,</a:t>
            </a:r>
          </a:p>
          <a:p>
            <a:r>
              <a:rPr lang="tr-TR" dirty="0" smtClean="0"/>
              <a:t>j) Müstehcen veya yasaklanmış araç, gereç ve dokümanları okula ve okula bağlı yerlere sokmak veya yanında bulundurmak,</a:t>
            </a:r>
          </a:p>
          <a:p>
            <a:r>
              <a:rPr lang="tr-TR" dirty="0" smtClean="0"/>
              <a:t>k) Kumar oynamaya yarayan araç-gereç ve doküman bulundurmak,</a:t>
            </a:r>
          </a:p>
          <a:p>
            <a:r>
              <a:rPr lang="tr-TR" dirty="0" smtClean="0"/>
              <a:t>l) Bilişim araçlarını öğretmenler kurulunca belirlenen usul ve esaslara aykırı şekilde kullanmak,</a:t>
            </a:r>
          </a:p>
          <a:p>
            <a:r>
              <a:rPr lang="tr-TR" dirty="0" smtClean="0"/>
              <a:t>m) Alınan sağlık ve güvenlik tedbirlerine uymamak,</a:t>
            </a:r>
          </a:p>
          <a:p>
            <a:r>
              <a:rPr lang="tr-TR" dirty="0" smtClean="0"/>
              <a:t>n) Ders saatleri içinde öğretmenin bilgisi ve kontrolü dışında bilişim araçlarını açık tutarak dersin akışını bozmak,</a:t>
            </a:r>
          </a:p>
          <a:p>
            <a:r>
              <a:rPr lang="tr-TR" dirty="0" smtClean="0"/>
              <a:t>o) Eğitim ortamlarında; dersler arası ile öğle arası dinlenme sürelerinde okul yönetiminin izni dışında bilişim araçlarını yanında bulundurmak ve kullanmak.</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Kısa süreli uzaklaştırma cezasını gerektiren fiil ve davranışlar;</a:t>
            </a:r>
            <a:endParaRPr lang="tr-TR" dirty="0">
              <a:solidFill>
                <a:srgbClr val="FF0000"/>
              </a:solidFill>
            </a:endParaRPr>
          </a:p>
        </p:txBody>
      </p:sp>
      <p:sp>
        <p:nvSpPr>
          <p:cNvPr id="3" name="2 İçerik Yer Tutucusu"/>
          <p:cNvSpPr>
            <a:spLocks noGrp="1"/>
          </p:cNvSpPr>
          <p:nvPr>
            <p:ph idx="1"/>
          </p:nvPr>
        </p:nvSpPr>
        <p:spPr/>
        <p:txBody>
          <a:bodyPr>
            <a:normAutofit fontScale="55000" lnSpcReduction="20000"/>
          </a:bodyPr>
          <a:lstStyle/>
          <a:p>
            <a:r>
              <a:rPr lang="tr-TR" dirty="0" smtClean="0"/>
              <a:t>a)Okul </a:t>
            </a:r>
            <a:r>
              <a:rPr lang="tr-TR" dirty="0"/>
              <a:t>yöneticilerine, öğretmenlerine, çalışanlarına ve arkadaşlarına karşı okul içinde ve dışında sözle, davranışla veya sosyal medya </a:t>
            </a:r>
            <a:r>
              <a:rPr lang="tr-TR" dirty="0" smtClean="0"/>
              <a:t>üzerinden </a:t>
            </a:r>
            <a:r>
              <a:rPr lang="tr-TR" dirty="0"/>
              <a:t>hakaret etmek</a:t>
            </a:r>
            <a:r>
              <a:rPr lang="tr-TR" dirty="0" smtClean="0"/>
              <a:t>,</a:t>
            </a:r>
          </a:p>
          <a:p>
            <a:r>
              <a:rPr lang="tr-TR" dirty="0" smtClean="0"/>
              <a:t>b)Pansiyonun düzenini bozmak, pansiyonu terk etmek, gece izinsiz dışarıda kalmak,</a:t>
            </a:r>
          </a:p>
          <a:p>
            <a:r>
              <a:rPr lang="tr-TR" dirty="0" smtClean="0"/>
              <a:t>c) Kişileri veya grupları dil, ırk, cinsiyet, siyasi düşünce, felsefi ve dini inançlarına göre ayırmayı, kınamayı, kötülemeyi amaçlayan davranışlarda bulunmak veya ayrımcılığı körükleyici semboller taşımak,</a:t>
            </a:r>
          </a:p>
          <a:p>
            <a:r>
              <a:rPr lang="tr-TR" dirty="0" smtClean="0"/>
              <a:t>ç) İzinsiz gösteri, etkinlik ve toplantı düzenlemek, bu tür gösteri, etkinlik ve toplantılara katılmak,</a:t>
            </a:r>
          </a:p>
          <a:p>
            <a:r>
              <a:rPr lang="tr-TR" dirty="0" smtClean="0"/>
              <a:t>d) Her türlü ortamda kumar oynamak veya oynatmak,</a:t>
            </a:r>
          </a:p>
          <a:p>
            <a:r>
              <a:rPr lang="tr-TR" dirty="0" smtClean="0"/>
              <a:t>e</a:t>
            </a:r>
            <a:r>
              <a:rPr lang="tr-TR" dirty="0"/>
              <a:t>) Okul kurallarının uygulanmasını ve öğrencilere verilen görevlerin yapılmasını engellemek,</a:t>
            </a:r>
          </a:p>
          <a:p>
            <a:r>
              <a:rPr lang="tr-TR" dirty="0"/>
              <a:t>f) Okul yöneticilerine, öğretmenlerine, çalışanlarına, arkadaşlarına ve eğitim ortamlarında bulunan diğer kişilere hakaret etmek,</a:t>
            </a:r>
          </a:p>
          <a:p>
            <a:r>
              <a:rPr lang="tr-TR" dirty="0" smtClean="0"/>
              <a:t>g) Müstehcen veya yasaklanmış araç, gereç, doküman ve benzerlerini eğitim ortamlarına sokmak veya yanında bulundurmak, paylaşmak,  dağıtmak, duvarlara ve diğer yerlere asmak, yapıştırmak, yazmak; bu amaçlar için okul araç-gerecini ve eklentilerini kullanmak,</a:t>
            </a:r>
          </a:p>
          <a:p>
            <a:endParaRPr lang="tr-TR" dirty="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908720"/>
            <a:ext cx="8075240" cy="5217443"/>
          </a:xfrm>
        </p:spPr>
        <p:txBody>
          <a:bodyPr>
            <a:normAutofit fontScale="70000" lnSpcReduction="20000"/>
          </a:bodyPr>
          <a:lstStyle/>
          <a:p>
            <a:r>
              <a:rPr lang="tr-TR" dirty="0" smtClean="0"/>
              <a:t>ğ) Bilişim araçları veya sosyal medya yoluyla eğitim ve öğretim faaliyetlerine ve kişilere zarar vermek,</a:t>
            </a:r>
          </a:p>
          <a:p>
            <a:r>
              <a:rPr lang="tr-TR" dirty="0" smtClean="0"/>
              <a:t>h) Okula geldiği hâlde özürsüz eğitim ve öğretim faaliyetlerine, törenlere ve diğer sosyal etkinliklere katılmamayı, geç katılmayı veya erken ayrılmayı alışkanlık haline getirmek,</a:t>
            </a:r>
          </a:p>
          <a:p>
            <a:r>
              <a:rPr lang="tr-TR" dirty="0" smtClean="0"/>
              <a:t>ı) Kavga etmek, başkalarına fiili şiddet uygulamak,</a:t>
            </a:r>
          </a:p>
          <a:p>
            <a:r>
              <a:rPr lang="tr-TR" dirty="0" smtClean="0"/>
              <a:t>i) Okul binası, eklenti ve donanımlarına, arkadaşlarının araç-gerecine siyasi, ideolojik veya müstehcen amaçlı yazılar yazmak, resim veya semboller çizmek,</a:t>
            </a:r>
          </a:p>
          <a:p>
            <a:r>
              <a:rPr lang="tr-TR" dirty="0" smtClean="0"/>
              <a:t>j) Toplu kopya çekmek veya çekilmesine yardımcı olmak,</a:t>
            </a:r>
          </a:p>
          <a:p>
            <a:r>
              <a:rPr lang="tr-TR" dirty="0" smtClean="0"/>
              <a:t>k) Sarhoşluk veren zararlı maddeleri bulundurmak veya kullanmak,</a:t>
            </a:r>
          </a:p>
          <a:p>
            <a:r>
              <a:rPr lang="tr-TR" dirty="0" smtClean="0"/>
              <a:t>l) Millî ve manevi değerlere, genel ahlak ve adaba uygun olmayan tutum ve davranışlarda bulunmak,</a:t>
            </a:r>
          </a:p>
          <a:p>
            <a:r>
              <a:rPr lang="tr-TR" dirty="0" smtClean="0"/>
              <a:t>m) Okul personelinin taşınır veya taşınmaz malına zarar vermek ve/veya malını tahrip etmek,</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Okul değiştirme cezasını gerektiren fiil ve davranışlar;</a:t>
            </a:r>
            <a:endParaRPr lang="tr-TR" dirty="0">
              <a:solidFill>
                <a:srgbClr val="FF0000"/>
              </a:solidFill>
            </a:endParaRPr>
          </a:p>
        </p:txBody>
      </p:sp>
      <p:sp>
        <p:nvSpPr>
          <p:cNvPr id="3" name="2 İçerik Yer Tutucusu"/>
          <p:cNvSpPr>
            <a:spLocks noGrp="1"/>
          </p:cNvSpPr>
          <p:nvPr>
            <p:ph idx="1"/>
          </p:nvPr>
        </p:nvSpPr>
        <p:spPr>
          <a:xfrm>
            <a:off x="611560" y="1556792"/>
            <a:ext cx="8075240" cy="4569371"/>
          </a:xfrm>
        </p:spPr>
        <p:txBody>
          <a:bodyPr>
            <a:normAutofit fontScale="25000" lnSpcReduction="20000"/>
          </a:bodyPr>
          <a:lstStyle/>
          <a:p>
            <a:pPr>
              <a:lnSpc>
                <a:spcPct val="120000"/>
              </a:lnSpc>
            </a:pPr>
            <a:r>
              <a:rPr lang="tr-TR" sz="6400" dirty="0" smtClean="0"/>
              <a:t>a) Türk Bayrağına, ülkeyi, milleti ve devleti temsil eden sembollere saygısızlık etmek,</a:t>
            </a:r>
          </a:p>
          <a:p>
            <a:pPr>
              <a:lnSpc>
                <a:spcPct val="120000"/>
              </a:lnSpc>
            </a:pPr>
            <a:r>
              <a:rPr lang="tr-TR" sz="6400" dirty="0" smtClean="0"/>
              <a:t>b) Millî ve manevi değerleri söz, yazı, resim veya başka bir şekilde aşağılamak; bu değerlere küfür ve hakaret etmek,</a:t>
            </a:r>
          </a:p>
          <a:p>
            <a:pPr>
              <a:lnSpc>
                <a:spcPct val="120000"/>
              </a:lnSpc>
            </a:pPr>
            <a:r>
              <a:rPr lang="tr-TR" sz="6400" dirty="0" smtClean="0"/>
              <a:t>c) Okul çalışanlarının görevlerini yapmalarına engel olmak,</a:t>
            </a:r>
          </a:p>
          <a:p>
            <a:pPr>
              <a:lnSpc>
                <a:spcPct val="120000"/>
              </a:lnSpc>
            </a:pPr>
            <a:r>
              <a:rPr lang="tr-TR" sz="6400" dirty="0" smtClean="0"/>
              <a:t>ç) Hırsızlık yapmak, yaptırmak ve yapılmasına yardımcı olmak,</a:t>
            </a:r>
          </a:p>
          <a:p>
            <a:pPr>
              <a:lnSpc>
                <a:spcPct val="120000"/>
              </a:lnSpc>
            </a:pPr>
            <a:r>
              <a:rPr lang="tr-TR" sz="6400" dirty="0" smtClean="0"/>
              <a:t>d) Okulla ilişkisi olmayan kişileri, okulda veya eklentilerinde barındırmak,</a:t>
            </a:r>
          </a:p>
          <a:p>
            <a:pPr>
              <a:lnSpc>
                <a:spcPct val="120000"/>
              </a:lnSpc>
            </a:pPr>
            <a:r>
              <a:rPr lang="tr-TR" sz="6400" dirty="0" smtClean="0"/>
              <a:t>e)</a:t>
            </a:r>
            <a:r>
              <a:rPr lang="tr-TR" sz="6400" b="1" dirty="0" smtClean="0"/>
              <a:t> (Değişik:RG-1/7/2015-29403) </a:t>
            </a:r>
            <a:r>
              <a:rPr lang="tr-TR" sz="6400" dirty="0" smtClean="0"/>
              <a:t> Resmî belgelerde değişiklik yapmak; sahte belge düzenlemek ve kullanmak ve başkalarını yararlandırmak,</a:t>
            </a:r>
          </a:p>
          <a:p>
            <a:pPr>
              <a:lnSpc>
                <a:spcPct val="120000"/>
              </a:lnSpc>
            </a:pPr>
            <a:r>
              <a:rPr lang="tr-TR" sz="6400" dirty="0" smtClean="0"/>
              <a:t>f) Okul sınırları içinde herhangi bir yeri, izinsiz olarak eğitim ve öğretim amaçları dışında kullanmak veya kullanılmasına yardımcı olmak,</a:t>
            </a:r>
          </a:p>
          <a:p>
            <a:pPr>
              <a:lnSpc>
                <a:spcPct val="120000"/>
              </a:lnSpc>
            </a:pPr>
            <a:r>
              <a:rPr lang="tr-TR" sz="6400" dirty="0" smtClean="0"/>
              <a:t>g) Okula ait taşınır veya taşınmaz mallara zarar vermek,</a:t>
            </a:r>
          </a:p>
          <a:p>
            <a:pPr>
              <a:lnSpc>
                <a:spcPct val="120000"/>
              </a:lnSpc>
            </a:pPr>
            <a:r>
              <a:rPr lang="tr-TR" sz="6400" dirty="0" smtClean="0"/>
              <a:t>ğ) Ders, sınav, uygulama ve diğer faaliyetlerin yapılmasını engellemek veya arkadaşlarını bu eylemlere katılmaya kışkırtmak,</a:t>
            </a:r>
          </a:p>
          <a:p>
            <a:pPr>
              <a:lnSpc>
                <a:spcPct val="120000"/>
              </a:lnSpc>
            </a:pPr>
            <a:r>
              <a:rPr lang="tr-TR" sz="6400" dirty="0" smtClean="0"/>
              <a:t>h) Eğitim ve öğretim ortamına yaralayıcı, öldürücü silah ve patlayıcı madde ile her türlü aletleri getirmek veya bunları bulundurmak,</a:t>
            </a:r>
          </a:p>
          <a:p>
            <a:pPr>
              <a:lnSpc>
                <a:spcPct val="120000"/>
              </a:lnSpc>
            </a:pPr>
            <a:r>
              <a:rPr lang="tr-TR" sz="6400" dirty="0" smtClean="0"/>
              <a:t>ı) Zor kullanarak veya tehditle kopya çekmek veya çekilmesini sağlamak,</a:t>
            </a:r>
          </a:p>
          <a:p>
            <a:pPr>
              <a:lnSpc>
                <a:spcPct val="120000"/>
              </a:lnSpc>
            </a:pPr>
            <a:r>
              <a:rPr lang="tr-TR" sz="6400" dirty="0" smtClean="0"/>
              <a:t>i) Bağımlılık yapan zararlı maddeleri bulundurmak veya kullanmak,</a:t>
            </a:r>
          </a:p>
          <a:p>
            <a:pPr>
              <a:lnSpc>
                <a:spcPct val="120000"/>
              </a:lnSpc>
            </a:pPr>
            <a:r>
              <a:rPr lang="tr-TR" sz="6400" dirty="0" smtClean="0"/>
              <a:t>j) Yerine başkasını sınava sokmak, başkasının yerine sınava girmek,</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692696"/>
            <a:ext cx="8147248" cy="5433467"/>
          </a:xfrm>
        </p:spPr>
        <p:txBody>
          <a:bodyPr>
            <a:normAutofit fontScale="25000" lnSpcReduction="20000"/>
          </a:bodyPr>
          <a:lstStyle/>
          <a:p>
            <a:pPr>
              <a:lnSpc>
                <a:spcPct val="120000"/>
              </a:lnSpc>
            </a:pPr>
            <a:r>
              <a:rPr lang="tr-TR" sz="6400" dirty="0" smtClean="0"/>
              <a:t>k)</a:t>
            </a:r>
            <a:r>
              <a:rPr lang="tr-TR" sz="6400" b="1" dirty="0" smtClean="0"/>
              <a:t> (Değişik:RG-1/7/2015-29403) </a:t>
            </a:r>
            <a:r>
              <a:rPr lang="tr-TR" sz="6400" dirty="0" smtClean="0"/>
              <a:t>  Eğitim ve öğretim ortamında; siyasi ve ideolojik amaçlı eylem düzenlemek</a:t>
            </a:r>
            <a:r>
              <a:rPr lang="tr-TR" dirty="0" smtClean="0"/>
              <a:t>, </a:t>
            </a:r>
            <a:r>
              <a:rPr lang="tr-TR" sz="6400" dirty="0" smtClean="0"/>
              <a:t>başkalarını bu gibi eylemler düzenlemeye kışkırtmak, düzenlenmiş eylemlere katılmak,</a:t>
            </a:r>
          </a:p>
          <a:p>
            <a:pPr>
              <a:lnSpc>
                <a:spcPct val="120000"/>
              </a:lnSpc>
            </a:pPr>
            <a:r>
              <a:rPr lang="tr-TR" sz="6400" dirty="0" smtClean="0"/>
              <a:t>l) Siyasi partilere, bu partilere bağlı yan kuruluşlara, derneklere, sendikalara ve benzeri kuruluşlara üye olmak, üye kaydetmek, para toplamak ve bağışta bulunmaya zorlamak,</a:t>
            </a:r>
          </a:p>
          <a:p>
            <a:pPr>
              <a:lnSpc>
                <a:spcPct val="120000"/>
              </a:lnSpc>
            </a:pPr>
            <a:r>
              <a:rPr lang="tr-TR" sz="6400" dirty="0" smtClean="0"/>
              <a:t>m)</a:t>
            </a:r>
            <a:r>
              <a:rPr lang="tr-TR" sz="6400" b="1" dirty="0" smtClean="0"/>
              <a:t> (Değişik:RG-1/7/2015-29403) </a:t>
            </a:r>
            <a:r>
              <a:rPr lang="tr-TR" sz="6400" dirty="0" smtClean="0"/>
              <a:t>  Bilişim araçları veya sosyal medya yoluyla eğitim ve öğretimi engellemek, kişilere ağır derecede maddi ve manevi zarar vermek,</a:t>
            </a:r>
          </a:p>
          <a:p>
            <a:pPr>
              <a:lnSpc>
                <a:spcPct val="120000"/>
              </a:lnSpc>
            </a:pPr>
            <a:r>
              <a:rPr lang="tr-TR" sz="6400" dirty="0" smtClean="0"/>
              <a:t>n) İzin almadan okulla ilgili; bilgi vermek, basın toplantısı yapmak, bildiri yayınlamak ve dağıtmak, faaliyet tertip etmek veya bu kapsamdaki faaliyetlerde etkin rol almak,</a:t>
            </a:r>
          </a:p>
          <a:p>
            <a:pPr>
              <a:lnSpc>
                <a:spcPct val="120000"/>
              </a:lnSpc>
            </a:pPr>
            <a:r>
              <a:rPr lang="tr-TR" sz="6400" dirty="0" smtClean="0"/>
              <a:t>o) Bir kimseyi ya da grubu suç sayılan bir eylemi yapmaya, böyle eylemlere katılmaya, yalan bildirimde bulunmaya veya suçu yüklenmeye zorlamak,</a:t>
            </a:r>
          </a:p>
          <a:p>
            <a:pPr>
              <a:lnSpc>
                <a:spcPct val="120000"/>
              </a:lnSpc>
            </a:pPr>
            <a:r>
              <a:rPr lang="tr-TR" sz="6400" dirty="0" smtClean="0"/>
              <a:t>ö) Zor kullanarak başkasına ait mal ve eşyaya el koymak, başkalarını bu işleri yapmaya zorlamak,</a:t>
            </a:r>
          </a:p>
          <a:p>
            <a:pPr>
              <a:lnSpc>
                <a:spcPct val="120000"/>
              </a:lnSpc>
            </a:pPr>
            <a:r>
              <a:rPr lang="tr-TR" sz="6400" dirty="0" smtClean="0"/>
              <a:t>p) </a:t>
            </a:r>
            <a:r>
              <a:rPr lang="tr-TR" sz="6400" b="1" dirty="0" smtClean="0"/>
              <a:t>(Ek:RG-1/7/2015-29403) </a:t>
            </a:r>
            <a:r>
              <a:rPr lang="tr-TR" sz="6400" dirty="0" smtClean="0"/>
              <a:t> Genel ahlak ve adaba uygun olmayan, yanlış algı oluşturabilecek tutum ve davranışları alışkanlık hâline getirmek,</a:t>
            </a:r>
          </a:p>
          <a:p>
            <a:pPr>
              <a:lnSpc>
                <a:spcPct val="120000"/>
              </a:lnSpc>
            </a:pPr>
            <a:r>
              <a:rPr lang="tr-TR" sz="6400" dirty="0" smtClean="0"/>
              <a:t>r)</a:t>
            </a:r>
            <a:r>
              <a:rPr lang="tr-TR" sz="6400" b="1" dirty="0" smtClean="0"/>
              <a:t> (Ek:RG-1/7/2015-29403) </a:t>
            </a:r>
            <a:r>
              <a:rPr lang="tr-TR" sz="6400" dirty="0" smtClean="0"/>
              <a:t>  Kişilere, arkadaşlarına ve okul çalışanlarına; söz ve davranışlarla sarkıntılık yapmak, iftira etmek, başkalarını bu davranışlara kışkırtmak veya zorlamak, yapılan bu fiilleri sosyal medya yoluyla paylaşmak, yaymak,</a:t>
            </a:r>
          </a:p>
          <a:p>
            <a:pPr>
              <a:lnSpc>
                <a:spcPct val="120000"/>
              </a:lnSpc>
            </a:pPr>
            <a:r>
              <a:rPr lang="tr-TR" sz="6400" dirty="0" smtClean="0"/>
              <a:t>s)</a:t>
            </a:r>
            <a:r>
              <a:rPr lang="tr-TR" sz="6400" b="1" dirty="0" smtClean="0"/>
              <a:t> (Ek:RG-1/7/2015-29403) </a:t>
            </a:r>
            <a:r>
              <a:rPr lang="tr-TR" sz="6400" dirty="0" smtClean="0"/>
              <a:t>  Pansiyon düzenini bozmayı, pansiyonu terk etmeyi ve gece izinsiz dışarıda kalmayı alışkanlık hâline getirmek,</a:t>
            </a:r>
          </a:p>
          <a:p>
            <a:pPr>
              <a:lnSpc>
                <a:spcPct val="120000"/>
              </a:lnSpc>
            </a:pPr>
            <a:r>
              <a:rPr lang="tr-TR" sz="6400" dirty="0" smtClean="0"/>
              <a:t>ş) </a:t>
            </a:r>
            <a:r>
              <a:rPr lang="tr-TR" sz="6400" b="1" dirty="0" smtClean="0"/>
              <a:t>(Ek:RG-16/9/2017-30182)</a:t>
            </a:r>
            <a:r>
              <a:rPr lang="tr-TR" sz="6400" dirty="0" smtClean="0"/>
              <a:t> Kesici, delici, yaralayıcı ve benzeri aletlerle kendine zarar vermek.</a:t>
            </a:r>
          </a:p>
          <a:p>
            <a:pPr>
              <a:lnSpc>
                <a:spcPct val="120000"/>
              </a:lnSpc>
            </a:pPr>
            <a:r>
              <a:rPr lang="tr-TR" sz="6400" dirty="0" smtClean="0"/>
              <a:t/>
            </a:r>
            <a:br>
              <a:rPr lang="tr-TR" sz="6400" dirty="0" smtClean="0"/>
            </a:br>
            <a:endParaRPr lang="tr-TR" sz="6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Örgün eğitim dışına çıkarma cezasını gerektiren davranışlar;</a:t>
            </a:r>
            <a:endParaRPr lang="tr-TR" dirty="0">
              <a:solidFill>
                <a:srgbClr val="FF0000"/>
              </a:solidFill>
            </a:endParaRPr>
          </a:p>
        </p:txBody>
      </p:sp>
      <p:sp>
        <p:nvSpPr>
          <p:cNvPr id="3" name="2 İçerik Yer Tutucusu"/>
          <p:cNvSpPr>
            <a:spLocks noGrp="1"/>
          </p:cNvSpPr>
          <p:nvPr>
            <p:ph idx="1"/>
          </p:nvPr>
        </p:nvSpPr>
        <p:spPr/>
        <p:txBody>
          <a:bodyPr>
            <a:normAutofit fontScale="55000" lnSpcReduction="20000"/>
          </a:bodyPr>
          <a:lstStyle/>
          <a:p>
            <a:r>
              <a:rPr lang="tr-TR" dirty="0" smtClean="0"/>
              <a:t>a) Türk Bayrağına, ülkeyi, milleti ve devleti temsil eden sembollere hakaret etmek,</a:t>
            </a:r>
          </a:p>
          <a:p>
            <a:r>
              <a:rPr lang="tr-TR" dirty="0" smtClean="0"/>
              <a:t>b) Türkiye Cumhuriyeti'nin devleti ve milletiyle bölünmez bütünlüğü ilkesine ve Türkiye Cumhuriyetinin insan haklarına ve Anayasanın başlangıcında belirtilen temel ilkelere dayalı millî, demokratik, laik ve sosyal bir hukuk devleti niteliklerine aykırı miting, forum, direniş, yürüyüş, boykot ve işgal gibi ferdi veya toplu eylemler düzenlemek; düzenlenmesini kışkırtmak ve düzenlenmiş bu gibi eylemlere etkin olarak katılmak veya katılmaya zorlamak,</a:t>
            </a:r>
          </a:p>
          <a:p>
            <a:r>
              <a:rPr lang="tr-TR" dirty="0" smtClean="0"/>
              <a:t>c) Kişileri veya grupları; dil, ırk, cinsiyet, siyasi düşünce, felsefi ve dini inançlarına göre ayırmayı, kınamayı, kötülemeyi amaçlayan bölücü ve yıkıcı toplu eylemler düzenlemek, katılmak, bu eylemlerin organizasyonunda yer almak,</a:t>
            </a:r>
          </a:p>
          <a:p>
            <a:r>
              <a:rPr lang="tr-TR" dirty="0" smtClean="0"/>
              <a:t>ç) Kurul ve komisyonların çalışmasını tehdit veya zor kullanarak engellemek,</a:t>
            </a:r>
          </a:p>
          <a:p>
            <a:r>
              <a:rPr lang="tr-TR" dirty="0" smtClean="0"/>
              <a:t>d) Bağımlılık yapan zararlı maddelerin ticaretini yapmak,</a:t>
            </a:r>
          </a:p>
          <a:p>
            <a:r>
              <a:rPr lang="tr-TR" dirty="0" smtClean="0"/>
              <a:t>e) Okul ve eklentilerinde güvenlik güçlerince aranan kişileri saklamak ve barındırmak,</a:t>
            </a:r>
          </a:p>
          <a:p>
            <a:r>
              <a:rPr lang="tr-TR" dirty="0" smtClean="0"/>
              <a:t>f) Eğitim ve öğretim ortamını işgal etmek,</a:t>
            </a:r>
          </a:p>
          <a:p>
            <a:r>
              <a:rPr lang="tr-TR" dirty="0" smtClean="0"/>
              <a:t>g) Okul içinde ve dışında tek veya toplu hâlde okulun yönetici, öğretmen, eğitici personel, memur ve diğer personeline karşı saldırıda bulunmak, bu gibi hareketleri düzenlemek veya kışkırtmak,</a:t>
            </a:r>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0"/>
            <a:ext cx="8363272" cy="6858000"/>
          </a:xfrm>
        </p:spPr>
        <p:txBody>
          <a:bodyPr>
            <a:noAutofit/>
          </a:bodyPr>
          <a:lstStyle/>
          <a:p>
            <a:r>
              <a:rPr lang="tr-TR" sz="1800" dirty="0" smtClean="0"/>
              <a:t>ğ) Okul çalışanlarının görevlerini yapmalarına engel olmak için fiili saldırıda bulunmak ve başkalarını bu yöndeki eylemlere kışkırtmak,</a:t>
            </a:r>
          </a:p>
          <a:p>
            <a:r>
              <a:rPr lang="tr-TR" sz="1800" dirty="0" smtClean="0"/>
              <a:t>h) Okulun taşınır veya taşınmaz mallarını kasıtlı olarak tahrip etmek,</a:t>
            </a:r>
          </a:p>
          <a:p>
            <a:r>
              <a:rPr lang="tr-TR" sz="1800" dirty="0" smtClean="0"/>
              <a:t>ı) Yaralayıcı, öldürücü her türlü alet, silah, patlayıcı maddeleri </a:t>
            </a:r>
            <a:r>
              <a:rPr lang="tr-TR" sz="1800" b="1" dirty="0" smtClean="0"/>
              <a:t>(Ek ibare:RG-5/9/2019-30879)</a:t>
            </a:r>
            <a:r>
              <a:rPr lang="tr-TR" sz="1800" dirty="0" smtClean="0"/>
              <a:t> </a:t>
            </a:r>
            <a:r>
              <a:rPr lang="tr-TR" sz="1800" u="sng" dirty="0" smtClean="0"/>
              <a:t>veya fiziki güç</a:t>
            </a:r>
            <a:r>
              <a:rPr lang="tr-TR" sz="1800" dirty="0" smtClean="0"/>
              <a:t> kullanmak suretiyle bir kimseyi yaralamaya teşebbüs etmek, yaralamak, öldürmek, maddi veya manevi zarara yol açmak,</a:t>
            </a:r>
          </a:p>
          <a:p>
            <a:r>
              <a:rPr lang="tr-TR" sz="1800" dirty="0" smtClean="0"/>
              <a:t>i) Kişi veya kişilere her ne sebeple olursa olsun eziyet etmek; işkence yapmak veya yaptırmak, cinsel istismar ve bu konuda kanunların suç saydığı fiilleri işlemek,</a:t>
            </a:r>
          </a:p>
          <a:p>
            <a:r>
              <a:rPr lang="tr-TR" sz="1800" dirty="0" smtClean="0"/>
              <a:t>j) Çete kurmak, çetede yer almak, yol kesmek, adam kaçırmak; kapkaç ve gasp yapmak, fidye ve haraç almak,</a:t>
            </a:r>
          </a:p>
          <a:p>
            <a:r>
              <a:rPr lang="tr-TR" sz="1800" dirty="0" smtClean="0"/>
              <a:t>k) Yasa dışı örgütlerin ve kuruluşların, siyasi ve ideolojik görüşleri doğrultusunda propaganda yapmak, eylem düzenlemek, başkalarını bu gibi eylemleri düzenlemeye kışkırtmak, düzenlenmiş eylemlere etkin biçimde katılmak, bu kuruluşlara üye olmak, üye kaydetmek; para toplamak ve bağışta bulunmaya zorlamak,</a:t>
            </a:r>
          </a:p>
          <a:p>
            <a:r>
              <a:rPr lang="tr-TR" sz="1800" dirty="0" smtClean="0"/>
              <a:t>l) </a:t>
            </a:r>
            <a:r>
              <a:rPr lang="tr-TR" sz="1800" b="1" dirty="0" smtClean="0"/>
              <a:t>(Değişik:RG-1/7/2015-29403) </a:t>
            </a:r>
            <a:r>
              <a:rPr lang="tr-TR" sz="1800" dirty="0" smtClean="0"/>
              <a:t>  Bilişim araçları veya sosyal medya yoluyla; bölücü, yıkıcı, ahlak dışı ve şiddeti özendiren sesli, sözlü, yazılı ve görüntülü içerikler oluşturmak, bunları çoğaltmak, yaymak ve ticaretini yapmak.</a:t>
            </a:r>
          </a:p>
          <a:p>
            <a:r>
              <a:rPr lang="tr-TR" sz="1800" dirty="0" smtClean="0"/>
              <a:t>(5) Yukarıda belirtilenlerin dışında ve disiplin cezası verilmesini gerektiren fiil ve hâllere nitelik ve ağırlıkları itibarıyla benzer eylemlerde bulunanlara suça uygun cezalar verilir.</a:t>
            </a:r>
          </a:p>
          <a:p>
            <a:r>
              <a:rPr lang="tr-TR" sz="1800" dirty="0" smtClean="0"/>
              <a:t>(6) </a:t>
            </a:r>
            <a:r>
              <a:rPr lang="tr-TR" sz="1800" b="1" dirty="0" smtClean="0"/>
              <a:t>(Ek:RG-5/9/2019-30879)</a:t>
            </a:r>
            <a:r>
              <a:rPr lang="tr-TR" sz="1800" dirty="0" smtClean="0"/>
              <a:t> Örgün eğitim dışına çıkarma cezası alan öğrenciler açık öğretim kurumlarına kaydının yapılabilmesi için açık öğretim irtibat bürolarına yönlendirilir.</a:t>
            </a:r>
          </a:p>
          <a:p>
            <a:endParaRPr lang="tr-TR"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Davranış puanının indirilmesi</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a:xfrm>
            <a:off x="395536" y="1600200"/>
            <a:ext cx="8229600" cy="4525963"/>
          </a:xfrm>
        </p:spPr>
        <p:txBody>
          <a:bodyPr>
            <a:normAutofit fontScale="92500" lnSpcReduction="20000"/>
          </a:bodyPr>
          <a:lstStyle/>
          <a:p>
            <a:r>
              <a:rPr lang="tr-TR" b="1" dirty="0" smtClean="0"/>
              <a:t>MADDE </a:t>
            </a:r>
            <a:r>
              <a:rPr lang="tr-TR" b="1" dirty="0"/>
              <a:t>170</a:t>
            </a:r>
            <a:r>
              <a:rPr lang="tr-TR" dirty="0"/>
              <a:t>- (1) Her ders yılı başında öğrencilerin davranış puanı 100’dür.</a:t>
            </a:r>
          </a:p>
          <a:p>
            <a:r>
              <a:rPr lang="tr-TR" dirty="0"/>
              <a:t>(2) Ceza alan öğrencilerin davranış puanlarından;</a:t>
            </a:r>
          </a:p>
          <a:p>
            <a:r>
              <a:rPr lang="tr-TR" dirty="0"/>
              <a:t>a) Kınama cezası için 10,</a:t>
            </a:r>
          </a:p>
          <a:p>
            <a:r>
              <a:rPr lang="tr-TR" dirty="0"/>
              <a:t>b) Okuldan kısa süreli uzaklaştırma cezası için 20,</a:t>
            </a:r>
          </a:p>
          <a:p>
            <a:r>
              <a:rPr lang="tr-TR" dirty="0"/>
              <a:t>c) Okul değiştirme cezası için 40,</a:t>
            </a:r>
          </a:p>
          <a:p>
            <a:r>
              <a:rPr lang="tr-TR" dirty="0"/>
              <a:t>ç) Örgün eğitim dışına çıkarma cezası için </a:t>
            </a:r>
            <a:r>
              <a:rPr lang="tr-TR" dirty="0" smtClean="0"/>
              <a:t>80 puan </a:t>
            </a:r>
            <a:r>
              <a:rPr lang="tr-TR" dirty="0"/>
              <a:t>indirilir.</a:t>
            </a:r>
          </a:p>
          <a:p>
            <a:r>
              <a:rPr lang="tr-TR" b="1" dirty="0" smtClean="0">
                <a:solidFill>
                  <a:srgbClr val="FF0000"/>
                </a:solidFill>
              </a:rPr>
              <a:t>Ceza alan öğrenci teşekkür, takdir v.b belge alamaz  </a:t>
            </a:r>
            <a:endParaRPr lang="tr-TR" b="1"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4000" dirty="0" smtClean="0"/>
              <a:t>Sevgili öğrencilerimiz, burada bahsedilen  ve benzeri konuları detaylı incelemek için</a:t>
            </a:r>
            <a:r>
              <a:rPr lang="tr-TR" sz="4000" b="1" dirty="0" smtClean="0"/>
              <a:t> </a:t>
            </a:r>
            <a:r>
              <a:rPr lang="tr-TR" sz="4000" b="1" dirty="0" smtClean="0"/>
              <a:t>MİLLÎ EĞİTİM BAKANLIĞI ORTAÖĞRETİM KURUMLARI </a:t>
            </a:r>
            <a:r>
              <a:rPr lang="tr-TR" sz="4000" b="1" dirty="0" smtClean="0"/>
              <a:t>YÖNETMELİĞİ’ </a:t>
            </a:r>
            <a:r>
              <a:rPr lang="tr-TR" sz="4000" b="1" dirty="0" err="1" smtClean="0"/>
              <a:t>ni</a:t>
            </a:r>
            <a:r>
              <a:rPr lang="tr-TR" sz="4000" b="1" dirty="0" smtClean="0"/>
              <a:t> incelebilirsiniz.</a:t>
            </a:r>
            <a:endParaRPr lang="tr-TR"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solidFill>
                  <a:srgbClr val="FF0000"/>
                </a:solidFill>
                <a:hlinkClick r:id="rId2"/>
              </a:rPr>
              <a:t>CANLI DERS TAKİPLERİ..</a:t>
            </a:r>
            <a:r>
              <a:rPr lang="tr-TR" dirty="0">
                <a:solidFill>
                  <a:srgbClr val="FF0000"/>
                </a:solidFill>
              </a:rPr>
              <a:t/>
            </a:r>
            <a:br>
              <a:rPr lang="tr-TR" dirty="0">
                <a:solidFill>
                  <a:srgbClr val="FF0000"/>
                </a:solidFill>
              </a:rPr>
            </a:br>
            <a:endParaRPr lang="tr-TR" dirty="0">
              <a:solidFill>
                <a:srgbClr val="FF0000"/>
              </a:solidFill>
            </a:endParaRPr>
          </a:p>
        </p:txBody>
      </p:sp>
      <p:pic>
        <p:nvPicPr>
          <p:cNvPr id="14338" name="Picture 2" descr="C:\Users\brkbe\Desktop\k_08122755_EBA.jpg"/>
          <p:cNvPicPr>
            <a:picLocks noGrp="1" noChangeAspect="1" noChangeArrowheads="1"/>
          </p:cNvPicPr>
          <p:nvPr>
            <p:ph idx="1"/>
          </p:nvPr>
        </p:nvPicPr>
        <p:blipFill>
          <a:blip r:embed="rId3" cstate="print"/>
          <a:srcRect/>
          <a:stretch>
            <a:fillRect/>
          </a:stretch>
        </p:blipFill>
        <p:spPr bwMode="auto">
          <a:xfrm>
            <a:off x="323527" y="1484784"/>
            <a:ext cx="8496945" cy="517403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lstStyle/>
          <a:p>
            <a:r>
              <a:rPr lang="tr-TR" dirty="0" smtClean="0">
                <a:solidFill>
                  <a:srgbClr val="FF0000"/>
                </a:solidFill>
              </a:rPr>
              <a:t>Kantin </a:t>
            </a:r>
            <a:endParaRPr lang="tr-TR" dirty="0">
              <a:solidFill>
                <a:srgbClr val="FF0000"/>
              </a:solidFill>
            </a:endParaRPr>
          </a:p>
        </p:txBody>
      </p:sp>
      <p:pic>
        <p:nvPicPr>
          <p:cNvPr id="5122" name="Picture 2" descr="C:\Users\brkbe\Desktop\k_15180339_07015441_img_0014.jpg"/>
          <p:cNvPicPr>
            <a:picLocks noGrp="1" noChangeAspect="1" noChangeArrowheads="1"/>
          </p:cNvPicPr>
          <p:nvPr>
            <p:ph idx="1"/>
          </p:nvPr>
        </p:nvPicPr>
        <p:blipFill>
          <a:blip r:embed="rId2" cstate="print"/>
          <a:srcRect/>
          <a:stretch>
            <a:fillRect/>
          </a:stretch>
        </p:blipFill>
        <p:spPr bwMode="auto">
          <a:xfrm>
            <a:off x="251520" y="1162881"/>
            <a:ext cx="7992888" cy="569511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Önemli !..</a:t>
            </a:r>
            <a:endParaRPr lang="tr-TR" b="1"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tr-TR" dirty="0"/>
              <a:t>DERSLERİ TAKİP EDEREK KATILIM SAĞLAYALIM</a:t>
            </a:r>
            <a:r>
              <a:rPr lang="tr-TR" dirty="0" smtClean="0"/>
              <a:t>.</a:t>
            </a:r>
          </a:p>
          <a:p>
            <a:r>
              <a:rPr lang="tr-TR" dirty="0" smtClean="0"/>
              <a:t>TRT </a:t>
            </a:r>
            <a:r>
              <a:rPr lang="tr-TR" dirty="0" err="1" smtClean="0"/>
              <a:t>Eba</a:t>
            </a:r>
            <a:r>
              <a:rPr lang="tr-TR" dirty="0" smtClean="0"/>
              <a:t> lise </a:t>
            </a:r>
            <a:r>
              <a:rPr lang="tr-TR" dirty="0" err="1" smtClean="0"/>
              <a:t>tv</a:t>
            </a:r>
            <a:r>
              <a:rPr lang="tr-TR" dirty="0" smtClean="0"/>
              <a:t> de ki videoları takip edelim. </a:t>
            </a:r>
          </a:p>
          <a:p>
            <a:r>
              <a:rPr lang="tr-TR" sz="4000" b="1" dirty="0" smtClean="0">
                <a:solidFill>
                  <a:srgbClr val="FF0000"/>
                </a:solidFill>
              </a:rPr>
              <a:t>Uzaktan eğitim devam ettiği sürece canlı ders ve </a:t>
            </a:r>
            <a:r>
              <a:rPr lang="tr-TR" sz="4000" b="1" dirty="0" err="1" smtClean="0">
                <a:solidFill>
                  <a:srgbClr val="FF0000"/>
                </a:solidFill>
              </a:rPr>
              <a:t>Eba</a:t>
            </a:r>
            <a:r>
              <a:rPr lang="tr-TR" sz="4000" b="1" dirty="0" smtClean="0">
                <a:solidFill>
                  <a:srgbClr val="FF0000"/>
                </a:solidFill>
              </a:rPr>
              <a:t> TV. Takibini yapalım</a:t>
            </a:r>
            <a:r>
              <a:rPr lang="tr-TR" sz="4000" b="1" dirty="0" smtClean="0">
                <a:solidFill>
                  <a:srgbClr val="FF0000"/>
                </a:solidFill>
              </a:rPr>
              <a:t>.</a:t>
            </a:r>
          </a:p>
          <a:p>
            <a:r>
              <a:rPr lang="tr-TR" b="1" dirty="0" smtClean="0"/>
              <a:t> </a:t>
            </a:r>
            <a:r>
              <a:rPr lang="tr-TR" dirty="0" smtClean="0"/>
              <a:t>Öğrencinin  takip yüzdesi alınıyor</a:t>
            </a:r>
            <a:r>
              <a:rPr lang="tr-TR" dirty="0" smtClean="0"/>
              <a:t>.  Derslere katılım takibi yapılıyor. </a:t>
            </a:r>
          </a:p>
          <a:p>
            <a:r>
              <a:rPr lang="tr-TR" dirty="0" smtClean="0"/>
              <a:t> Zamanın neyi göstereceği kesin değil. Yüz yüze eğitim başladığında ya da eğitime uzaktan devam edildiğinde sınav zamanı öğrenciler burada </a:t>
            </a:r>
            <a:r>
              <a:rPr lang="tr-TR" dirty="0" smtClean="0"/>
              <a:t>anlatılan konulardan sorumlu tutulacak ve sınav soruları o  konulardan oluşturulacaktır</a:t>
            </a:r>
            <a:r>
              <a:rPr lang="tr-TR" dirty="0" smtClean="0"/>
              <a:t>. Bunun bilincinde olarak dersleri takip etmek yararlı olacaktır.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Öğretmenler Odası </a:t>
            </a:r>
            <a:endParaRPr lang="tr-TR" dirty="0">
              <a:solidFill>
                <a:srgbClr val="FF0000"/>
              </a:solidFill>
            </a:endParaRPr>
          </a:p>
        </p:txBody>
      </p:sp>
      <p:pic>
        <p:nvPicPr>
          <p:cNvPr id="2050" name="Picture 2" descr="C:\Users\brkbe\Desktop\k_24140329_20180123_141713.jpg"/>
          <p:cNvPicPr>
            <a:picLocks noGrp="1" noChangeAspect="1" noChangeArrowheads="1"/>
          </p:cNvPicPr>
          <p:nvPr>
            <p:ph idx="1"/>
          </p:nvPr>
        </p:nvPicPr>
        <p:blipFill>
          <a:blip r:embed="rId2" cstate="print"/>
          <a:srcRect/>
          <a:stretch>
            <a:fillRect/>
          </a:stretch>
        </p:blipFill>
        <p:spPr bwMode="auto">
          <a:xfrm>
            <a:off x="971600" y="1739106"/>
            <a:ext cx="7560840" cy="42481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Kütüphane </a:t>
            </a:r>
            <a:endParaRPr lang="tr-TR" dirty="0">
              <a:solidFill>
                <a:srgbClr val="FF0000"/>
              </a:solidFill>
            </a:endParaRPr>
          </a:p>
        </p:txBody>
      </p:sp>
      <p:pic>
        <p:nvPicPr>
          <p:cNvPr id="4098" name="Picture 2" descr="C:\Users\brkbe\Desktop\k_15173047_07020241_img_0066.jpg"/>
          <p:cNvPicPr>
            <a:picLocks noGrp="1" noChangeAspect="1" noChangeArrowheads="1"/>
          </p:cNvPicPr>
          <p:nvPr>
            <p:ph idx="1"/>
          </p:nvPr>
        </p:nvPicPr>
        <p:blipFill>
          <a:blip r:embed="rId2" cstate="print"/>
          <a:srcRect/>
          <a:stretch>
            <a:fillRect/>
          </a:stretch>
        </p:blipFill>
        <p:spPr bwMode="auto">
          <a:xfrm>
            <a:off x="1043608" y="1700808"/>
            <a:ext cx="7704856" cy="42292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Toplantı Salonu </a:t>
            </a:r>
            <a:endParaRPr lang="tr-TR" dirty="0">
              <a:solidFill>
                <a:srgbClr val="FF0000"/>
              </a:solidFill>
            </a:endParaRPr>
          </a:p>
        </p:txBody>
      </p:sp>
      <p:pic>
        <p:nvPicPr>
          <p:cNvPr id="7170" name="Picture 2" descr="C:\Users\brkbe\Desktop\k_15175222_19132842_img_0216.jpg"/>
          <p:cNvPicPr>
            <a:picLocks noGrp="1" noChangeAspect="1" noChangeArrowheads="1"/>
          </p:cNvPicPr>
          <p:nvPr>
            <p:ph idx="1"/>
          </p:nvPr>
        </p:nvPicPr>
        <p:blipFill>
          <a:blip r:embed="rId2" cstate="print"/>
          <a:srcRect/>
          <a:stretch>
            <a:fillRect/>
          </a:stretch>
        </p:blipFill>
        <p:spPr bwMode="auto">
          <a:xfrm>
            <a:off x="1115616" y="2060848"/>
            <a:ext cx="6768752" cy="45365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Bilgisayar Sınıfı </a:t>
            </a:r>
            <a:endParaRPr lang="tr-TR" dirty="0">
              <a:solidFill>
                <a:srgbClr val="FF0000"/>
              </a:solidFill>
            </a:endParaRPr>
          </a:p>
        </p:txBody>
      </p:sp>
      <p:pic>
        <p:nvPicPr>
          <p:cNvPr id="8194" name="Picture 2" descr="C:\Users\brkbe\Desktop\k_15185731_07013408_img_0053.jpg"/>
          <p:cNvPicPr>
            <a:picLocks noGrp="1" noChangeAspect="1" noChangeArrowheads="1"/>
          </p:cNvPicPr>
          <p:nvPr>
            <p:ph idx="1"/>
          </p:nvPr>
        </p:nvPicPr>
        <p:blipFill>
          <a:blip r:embed="rId2" cstate="print"/>
          <a:srcRect/>
          <a:stretch>
            <a:fillRect/>
          </a:stretch>
        </p:blipFill>
        <p:spPr bwMode="auto">
          <a:xfrm>
            <a:off x="1475656" y="2132856"/>
            <a:ext cx="6696744" cy="37444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Müzik Sınıfı </a:t>
            </a:r>
            <a:endParaRPr lang="tr-TR" dirty="0">
              <a:solidFill>
                <a:srgbClr val="FF0000"/>
              </a:solidFill>
            </a:endParaRPr>
          </a:p>
        </p:txBody>
      </p:sp>
      <p:pic>
        <p:nvPicPr>
          <p:cNvPr id="9218" name="Picture 2" descr="C:\Users\brkbe\Desktop\k_21145044__nco1209.jpg"/>
          <p:cNvPicPr>
            <a:picLocks noGrp="1" noChangeAspect="1" noChangeArrowheads="1"/>
          </p:cNvPicPr>
          <p:nvPr>
            <p:ph idx="1"/>
          </p:nvPr>
        </p:nvPicPr>
        <p:blipFill>
          <a:blip r:embed="rId2" cstate="print"/>
          <a:srcRect/>
          <a:stretch>
            <a:fillRect/>
          </a:stretch>
        </p:blipFill>
        <p:spPr bwMode="auto">
          <a:xfrm>
            <a:off x="467544" y="1988840"/>
            <a:ext cx="7776864" cy="388029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1780</Words>
  <Application>Microsoft Office PowerPoint</Application>
  <PresentationFormat>Ekran Gösterisi (4:3)</PresentationFormat>
  <Paragraphs>170</Paragraphs>
  <Slides>40</Slides>
  <Notes>3</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2020-2021 Eğitim Öğretim Yılı   9. Sınıf Uyum Programı Sunumu</vt:lpstr>
      <vt:lpstr>Okulumuza Hoş Geldiniz…</vt:lpstr>
      <vt:lpstr>Okulumuzun Bölümleri Sınıf </vt:lpstr>
      <vt:lpstr>Kantin </vt:lpstr>
      <vt:lpstr>Öğretmenler Odası </vt:lpstr>
      <vt:lpstr>Kütüphane </vt:lpstr>
      <vt:lpstr>Toplantı Salonu </vt:lpstr>
      <vt:lpstr>Bilgisayar Sınıfı </vt:lpstr>
      <vt:lpstr>Müzik Sınıfı </vt:lpstr>
      <vt:lpstr>Resim Sınıfı </vt:lpstr>
      <vt:lpstr>Biyoloji-kimya Laboratuarı</vt:lpstr>
      <vt:lpstr>Fizik Laboratuarı </vt:lpstr>
      <vt:lpstr>Spor Salonu </vt:lpstr>
      <vt:lpstr>Slayt 14</vt:lpstr>
      <vt:lpstr>Slayt 15</vt:lpstr>
      <vt:lpstr>Lise eğitimi zorunlu eğitim kapsamındadır. </vt:lpstr>
      <vt:lpstr>Sınıf tekrarına kalma nedeni </vt:lpstr>
      <vt:lpstr>            Öğrencilerin uyacakları kurallar ve öğrencilerden beklenen davranışlar   . Okula (yüz yüze eğitim başladığında) ve derslere (şimdilik canlı derslere) düzenli olarak devam etmeleri, .  Okul ile öğrenci ve velisi arasında imzalanan sözleşmede yer alan kurallara uygun davranmaları, . İnsana ve insan sağlığına gereken önemi vermeleri,  </vt:lpstr>
      <vt:lpstr>Slayt 19</vt:lpstr>
      <vt:lpstr>Slayt 20</vt:lpstr>
      <vt:lpstr> Devam-devamsızlık </vt:lpstr>
      <vt:lpstr> Sınıf Geçme Kuralları </vt:lpstr>
      <vt:lpstr> Sorumlu olarak sınıf geçme nedir?  </vt:lpstr>
      <vt:lpstr> Sorumluluk sınavları ne zaman yapılır? </vt:lpstr>
      <vt:lpstr>Öğrencilerin ödüllendirilmesi </vt:lpstr>
      <vt:lpstr>Slayt 26</vt:lpstr>
      <vt:lpstr>Onur belgesi ile ödüllendirme </vt:lpstr>
      <vt:lpstr>Disiplin cezaları </vt:lpstr>
      <vt:lpstr>Kınama cezasını gerektiren davranışlar ve fiiller şunlardır:</vt:lpstr>
      <vt:lpstr>Slayt 30</vt:lpstr>
      <vt:lpstr>Kısa süreli uzaklaştırma cezasını gerektiren fiil ve davranışlar;</vt:lpstr>
      <vt:lpstr>Slayt 32</vt:lpstr>
      <vt:lpstr>Okul değiştirme cezasını gerektiren fiil ve davranışlar;</vt:lpstr>
      <vt:lpstr>Slayt 34</vt:lpstr>
      <vt:lpstr>Örgün eğitim dışına çıkarma cezasını gerektiren davranışlar;</vt:lpstr>
      <vt:lpstr>Slayt 36</vt:lpstr>
      <vt:lpstr>Davranış puanının indirilmesi </vt:lpstr>
      <vt:lpstr>Slayt 38</vt:lpstr>
      <vt:lpstr>CANLI DERS TAKİPLERİ.. </vt:lpstr>
      <vt:lpstr>Önemli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Eğitim Öğretim Yılı  Sınıf Uyum Programı Sunumu</dc:title>
  <dc:creator>brkbe</dc:creator>
  <cp:lastModifiedBy>brkbe</cp:lastModifiedBy>
  <cp:revision>39</cp:revision>
  <dcterms:created xsi:type="dcterms:W3CDTF">2020-09-11T18:08:34Z</dcterms:created>
  <dcterms:modified xsi:type="dcterms:W3CDTF">2020-09-14T14:45:20Z</dcterms:modified>
</cp:coreProperties>
</file>